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Nunito"/>
      <p:regular r:id="rId23"/>
      <p:bold r:id="rId24"/>
      <p:italic r:id="rId25"/>
      <p:boldItalic r:id="rId26"/>
    </p:embeddedFont>
    <p:embeddedFont>
      <p:font typeface="Cabin"/>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Nunito-bold.fntdata"/><Relationship Id="rId23" Type="http://schemas.openxmlformats.org/officeDocument/2006/relationships/font" Target="fonts/Nuni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Nunito-boldItalic.fntdata"/><Relationship Id="rId25" Type="http://schemas.openxmlformats.org/officeDocument/2006/relationships/font" Target="fonts/Nunito-italic.fntdata"/><Relationship Id="rId28" Type="http://schemas.openxmlformats.org/officeDocument/2006/relationships/font" Target="fonts/Cabin-bold.fntdata"/><Relationship Id="rId27" Type="http://schemas.openxmlformats.org/officeDocument/2006/relationships/font" Target="fonts/Cabin-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Cabin-italic.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Cabin-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24c68318e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24c68318e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22d20d83ab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22d20d83ab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22d20d83ab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22d20d83ab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22d20d83ab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22d20d83ab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a4d2a04e53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2a4d2a04e53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22d20d83ab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22d20d83ab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a4d2a04e53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a4d2a04e53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238e24cf10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238e24cf1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a4d2a04e53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2a4d2a04e53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22d20d83ab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22d20d83ab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238e24cf10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238e24cf10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22d20d83ab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22d20d83ab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2a4d2a04e53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2a4d2a04e53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22d20d83ab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22d20d83ab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2a4d2a04e53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2a4d2a04e5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a4d2a04e53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2a4d2a04e53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www.youtube.com/watch?v=WCyXuISkP8I" TargetMode="External"/><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1858703" y="1588333"/>
            <a:ext cx="5361300" cy="1448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a:latin typeface="Cabin"/>
                <a:ea typeface="Cabin"/>
                <a:cs typeface="Cabin"/>
                <a:sym typeface="Cabin"/>
              </a:rPr>
              <a:t>Depending on Christ</a:t>
            </a:r>
            <a:endParaRPr>
              <a:latin typeface="Cabin"/>
              <a:ea typeface="Cabin"/>
              <a:cs typeface="Cabin"/>
              <a:sym typeface="Cabin"/>
            </a:endParaRPr>
          </a:p>
        </p:txBody>
      </p:sp>
      <p:sp>
        <p:nvSpPr>
          <p:cNvPr id="129" name="Google Shape;129;p13"/>
          <p:cNvSpPr txBox="1"/>
          <p:nvPr>
            <p:ph idx="1" type="subTitle"/>
          </p:nvPr>
        </p:nvSpPr>
        <p:spPr>
          <a:xfrm>
            <a:off x="1858700" y="2725258"/>
            <a:ext cx="5361300" cy="52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GB">
                <a:latin typeface="Cabin"/>
                <a:ea typeface="Cabin"/>
                <a:cs typeface="Cabin"/>
                <a:sym typeface="Cabin"/>
              </a:rPr>
              <a:t>Acts 15</a:t>
            </a:r>
            <a:endParaRPr>
              <a:latin typeface="Cabin"/>
              <a:ea typeface="Cabin"/>
              <a:cs typeface="Cabin"/>
              <a:sym typeface="Cabi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4"/>
          <p:cNvSpPr txBox="1"/>
          <p:nvPr>
            <p:ph type="title"/>
          </p:nvPr>
        </p:nvSpPr>
        <p:spPr>
          <a:xfrm>
            <a:off x="287600" y="3140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latin typeface="Cabin"/>
                <a:ea typeface="Cabin"/>
                <a:cs typeface="Cabin"/>
                <a:sym typeface="Cabin"/>
              </a:rPr>
              <a:t>Acts 15:1-11</a:t>
            </a:r>
            <a:endParaRPr>
              <a:latin typeface="Cabin"/>
              <a:ea typeface="Cabin"/>
              <a:cs typeface="Cabin"/>
              <a:sym typeface="Cabin"/>
            </a:endParaRPr>
          </a:p>
        </p:txBody>
      </p:sp>
      <p:sp>
        <p:nvSpPr>
          <p:cNvPr id="135" name="Google Shape;135;p14"/>
          <p:cNvSpPr txBox="1"/>
          <p:nvPr>
            <p:ph idx="1" type="body"/>
          </p:nvPr>
        </p:nvSpPr>
        <p:spPr>
          <a:xfrm>
            <a:off x="287600" y="948450"/>
            <a:ext cx="8503800" cy="3892800"/>
          </a:xfrm>
          <a:prstGeom prst="rect">
            <a:avLst/>
          </a:prstGeom>
        </p:spPr>
        <p:txBody>
          <a:bodyPr anchorCtr="0" anchor="t" bIns="91425" lIns="91425" spcFirstLastPara="1" rIns="91425" wrap="square" tIns="91425">
            <a:normAutofit/>
          </a:bodyPr>
          <a:lstStyle/>
          <a:p>
            <a:pPr indent="0" lvl="0" marL="0" rtl="0" algn="l">
              <a:spcBef>
                <a:spcPts val="1200"/>
              </a:spcBef>
              <a:spcAft>
                <a:spcPts val="1200"/>
              </a:spcAft>
              <a:buNone/>
            </a:pPr>
            <a:r>
              <a:rPr b="1" lang="en-GB" sz="2000">
                <a:solidFill>
                  <a:srgbClr val="000000"/>
                </a:solidFill>
                <a:highlight>
                  <a:srgbClr val="FFF2CC"/>
                </a:highlight>
                <a:latin typeface="Cabin"/>
                <a:ea typeface="Cabin"/>
                <a:cs typeface="Cabin"/>
                <a:sym typeface="Cabin"/>
              </a:rPr>
              <a:t>1</a:t>
            </a:r>
            <a:r>
              <a:rPr b="1" lang="en-GB" sz="2000">
                <a:solidFill>
                  <a:srgbClr val="000000"/>
                </a:solidFill>
                <a:highlight>
                  <a:srgbClr val="FFF2CC"/>
                </a:highlight>
                <a:latin typeface="Cabin"/>
                <a:ea typeface="Cabin"/>
                <a:cs typeface="Cabin"/>
                <a:sym typeface="Cabin"/>
              </a:rPr>
              <a:t> </a:t>
            </a:r>
            <a:r>
              <a:rPr lang="en-GB" sz="2000">
                <a:solidFill>
                  <a:srgbClr val="000000"/>
                </a:solidFill>
                <a:highlight>
                  <a:srgbClr val="FFF2CC"/>
                </a:highlight>
                <a:latin typeface="Cabin"/>
                <a:ea typeface="Cabin"/>
                <a:cs typeface="Cabin"/>
                <a:sym typeface="Cabin"/>
              </a:rPr>
              <a:t>Certain people came down from Judea to Antioch and were teaching the believers: “Unless you are circumcised, according to the custom taught by Moses, you cannot be saved.” </a:t>
            </a:r>
            <a:r>
              <a:rPr b="1" lang="en-GB" sz="2000">
                <a:solidFill>
                  <a:srgbClr val="000000"/>
                </a:solidFill>
                <a:highlight>
                  <a:srgbClr val="FFF2CC"/>
                </a:highlight>
                <a:latin typeface="Cabin"/>
                <a:ea typeface="Cabin"/>
                <a:cs typeface="Cabin"/>
                <a:sym typeface="Cabin"/>
              </a:rPr>
              <a:t>2 </a:t>
            </a:r>
            <a:r>
              <a:rPr lang="en-GB" sz="2000">
                <a:solidFill>
                  <a:srgbClr val="000000"/>
                </a:solidFill>
                <a:highlight>
                  <a:srgbClr val="FFF2CC"/>
                </a:highlight>
                <a:latin typeface="Cabin"/>
                <a:ea typeface="Cabin"/>
                <a:cs typeface="Cabin"/>
                <a:sym typeface="Cabin"/>
              </a:rPr>
              <a:t>This brought Paul and Barnabas into sharp dispute and debate with them. So Paul and Barnabas were appointed, along with some other believers, to go up to Jerusalem to see the apostles and elders about this question. </a:t>
            </a:r>
            <a:r>
              <a:rPr b="1" lang="en-GB" sz="2000">
                <a:solidFill>
                  <a:srgbClr val="000000"/>
                </a:solidFill>
                <a:highlight>
                  <a:srgbClr val="FFFFFF"/>
                </a:highlight>
                <a:latin typeface="Cabin"/>
                <a:ea typeface="Cabin"/>
                <a:cs typeface="Cabin"/>
                <a:sym typeface="Cabin"/>
              </a:rPr>
              <a:t>3 </a:t>
            </a:r>
            <a:r>
              <a:rPr lang="en-GB" sz="2000">
                <a:solidFill>
                  <a:srgbClr val="000000"/>
                </a:solidFill>
                <a:highlight>
                  <a:srgbClr val="FFFFFF"/>
                </a:highlight>
                <a:latin typeface="Cabin"/>
                <a:ea typeface="Cabin"/>
                <a:cs typeface="Cabin"/>
                <a:sym typeface="Cabin"/>
              </a:rPr>
              <a:t>The church sent them on their way, and as they traveled through Phoenicia and Samaria, they told how the Gentiles had been converted. This news made all the believers very glad. </a:t>
            </a:r>
            <a:r>
              <a:rPr b="1" lang="en-GB" sz="2000">
                <a:solidFill>
                  <a:srgbClr val="000000"/>
                </a:solidFill>
                <a:highlight>
                  <a:srgbClr val="FFFFFF"/>
                </a:highlight>
                <a:latin typeface="Cabin"/>
                <a:ea typeface="Cabin"/>
                <a:cs typeface="Cabin"/>
                <a:sym typeface="Cabin"/>
              </a:rPr>
              <a:t>4 </a:t>
            </a:r>
            <a:r>
              <a:rPr lang="en-GB" sz="2000">
                <a:solidFill>
                  <a:srgbClr val="000000"/>
                </a:solidFill>
                <a:highlight>
                  <a:srgbClr val="FFFFFF"/>
                </a:highlight>
                <a:latin typeface="Cabin"/>
                <a:ea typeface="Cabin"/>
                <a:cs typeface="Cabin"/>
                <a:sym typeface="Cabin"/>
              </a:rPr>
              <a:t>When they came to Jerusalem, they were welcomed by the church and the apostles and elders, to whom they reported everything God had done through them.</a:t>
            </a:r>
            <a:endParaRPr sz="2000">
              <a:latin typeface="Cabin"/>
              <a:ea typeface="Cabin"/>
              <a:cs typeface="Cabin"/>
              <a:sym typeface="Cabi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5"/>
          <p:cNvSpPr txBox="1"/>
          <p:nvPr>
            <p:ph type="title"/>
          </p:nvPr>
        </p:nvSpPr>
        <p:spPr>
          <a:xfrm>
            <a:off x="287600" y="3140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latin typeface="Cabin"/>
                <a:ea typeface="Cabin"/>
                <a:cs typeface="Cabin"/>
                <a:sym typeface="Cabin"/>
              </a:rPr>
              <a:t>Acts 15:1-11</a:t>
            </a:r>
            <a:endParaRPr>
              <a:latin typeface="Cabin"/>
              <a:ea typeface="Cabin"/>
              <a:cs typeface="Cabin"/>
              <a:sym typeface="Cabin"/>
            </a:endParaRPr>
          </a:p>
        </p:txBody>
      </p:sp>
      <p:sp>
        <p:nvSpPr>
          <p:cNvPr id="141" name="Google Shape;141;p15"/>
          <p:cNvSpPr txBox="1"/>
          <p:nvPr>
            <p:ph idx="1" type="body"/>
          </p:nvPr>
        </p:nvSpPr>
        <p:spPr>
          <a:xfrm>
            <a:off x="287600" y="948450"/>
            <a:ext cx="8503800" cy="3892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GB" sz="1800">
                <a:solidFill>
                  <a:srgbClr val="000000"/>
                </a:solidFill>
                <a:highlight>
                  <a:srgbClr val="FFFFFF"/>
                </a:highlight>
                <a:latin typeface="Cabin"/>
                <a:ea typeface="Cabin"/>
                <a:cs typeface="Cabin"/>
                <a:sym typeface="Cabin"/>
              </a:rPr>
              <a:t>5 </a:t>
            </a:r>
            <a:r>
              <a:rPr lang="en-GB" sz="1800">
                <a:solidFill>
                  <a:srgbClr val="000000"/>
                </a:solidFill>
                <a:highlight>
                  <a:srgbClr val="FFFFFF"/>
                </a:highlight>
                <a:latin typeface="Cabin"/>
                <a:ea typeface="Cabin"/>
                <a:cs typeface="Cabin"/>
                <a:sym typeface="Cabin"/>
              </a:rPr>
              <a:t>Then some of the believers who belonged to the party of the Pharisees stood up and said, “The Gentiles must be circumcised and required to keep the law of Moses.”</a:t>
            </a:r>
            <a:endParaRPr sz="1800">
              <a:solidFill>
                <a:srgbClr val="000000"/>
              </a:solidFill>
              <a:highlight>
                <a:srgbClr val="FFFFFF"/>
              </a:highlight>
              <a:latin typeface="Cabin"/>
              <a:ea typeface="Cabin"/>
              <a:cs typeface="Cabin"/>
              <a:sym typeface="Cabin"/>
            </a:endParaRPr>
          </a:p>
          <a:p>
            <a:pPr indent="0" lvl="0" marL="0" rtl="0" algn="l">
              <a:spcBef>
                <a:spcPts val="1200"/>
              </a:spcBef>
              <a:spcAft>
                <a:spcPts val="1200"/>
              </a:spcAft>
              <a:buNone/>
            </a:pPr>
            <a:r>
              <a:rPr b="1" lang="en-GB" sz="1800">
                <a:solidFill>
                  <a:srgbClr val="000000"/>
                </a:solidFill>
                <a:highlight>
                  <a:srgbClr val="FFFFFF"/>
                </a:highlight>
                <a:latin typeface="Cabin"/>
                <a:ea typeface="Cabin"/>
                <a:cs typeface="Cabin"/>
                <a:sym typeface="Cabin"/>
              </a:rPr>
              <a:t>6 </a:t>
            </a:r>
            <a:r>
              <a:rPr lang="en-GB" sz="1800">
                <a:solidFill>
                  <a:srgbClr val="000000"/>
                </a:solidFill>
                <a:highlight>
                  <a:srgbClr val="FFFFFF"/>
                </a:highlight>
                <a:latin typeface="Cabin"/>
                <a:ea typeface="Cabin"/>
                <a:cs typeface="Cabin"/>
                <a:sym typeface="Cabin"/>
              </a:rPr>
              <a:t>The apostles and elders met to consider this question. </a:t>
            </a:r>
            <a:r>
              <a:rPr b="1" lang="en-GB" sz="1800">
                <a:solidFill>
                  <a:srgbClr val="000000"/>
                </a:solidFill>
                <a:highlight>
                  <a:srgbClr val="FFFFFF"/>
                </a:highlight>
                <a:latin typeface="Cabin"/>
                <a:ea typeface="Cabin"/>
                <a:cs typeface="Cabin"/>
                <a:sym typeface="Cabin"/>
              </a:rPr>
              <a:t>7 </a:t>
            </a:r>
            <a:r>
              <a:rPr lang="en-GB" sz="1800">
                <a:solidFill>
                  <a:srgbClr val="000000"/>
                </a:solidFill>
                <a:highlight>
                  <a:srgbClr val="FFFFFF"/>
                </a:highlight>
                <a:latin typeface="Cabin"/>
                <a:ea typeface="Cabin"/>
                <a:cs typeface="Cabin"/>
                <a:sym typeface="Cabin"/>
              </a:rPr>
              <a:t>After much discussion, Peter got up and addressed them: “Brothers, you know that some time ago God made a choice among you that the Gentiles might hear from my lips the message of the gospel and believe. </a:t>
            </a:r>
            <a:r>
              <a:rPr b="1" lang="en-GB" sz="1800">
                <a:solidFill>
                  <a:srgbClr val="000000"/>
                </a:solidFill>
                <a:highlight>
                  <a:srgbClr val="FFFFFF"/>
                </a:highlight>
                <a:latin typeface="Cabin"/>
                <a:ea typeface="Cabin"/>
                <a:cs typeface="Cabin"/>
                <a:sym typeface="Cabin"/>
              </a:rPr>
              <a:t>8 </a:t>
            </a:r>
            <a:r>
              <a:rPr lang="en-GB" sz="1800">
                <a:solidFill>
                  <a:srgbClr val="000000"/>
                </a:solidFill>
                <a:highlight>
                  <a:srgbClr val="FFFFFF"/>
                </a:highlight>
                <a:latin typeface="Cabin"/>
                <a:ea typeface="Cabin"/>
                <a:cs typeface="Cabin"/>
                <a:sym typeface="Cabin"/>
              </a:rPr>
              <a:t>God, who knows the heart, showed that he accepted them by giving the Holy Spirit to them, just as he did to us. </a:t>
            </a:r>
            <a:r>
              <a:rPr b="1" lang="en-GB" sz="1800">
                <a:solidFill>
                  <a:srgbClr val="000000"/>
                </a:solidFill>
                <a:highlight>
                  <a:srgbClr val="FFFFFF"/>
                </a:highlight>
                <a:latin typeface="Cabin"/>
                <a:ea typeface="Cabin"/>
                <a:cs typeface="Cabin"/>
                <a:sym typeface="Cabin"/>
              </a:rPr>
              <a:t>9 </a:t>
            </a:r>
            <a:r>
              <a:rPr lang="en-GB" sz="1800">
                <a:solidFill>
                  <a:srgbClr val="000000"/>
                </a:solidFill>
                <a:highlight>
                  <a:srgbClr val="FFFFFF"/>
                </a:highlight>
                <a:latin typeface="Cabin"/>
                <a:ea typeface="Cabin"/>
                <a:cs typeface="Cabin"/>
                <a:sym typeface="Cabin"/>
              </a:rPr>
              <a:t>He did not discriminate between us and them, for he purified their hearts by faith. </a:t>
            </a:r>
            <a:r>
              <a:rPr b="1" lang="en-GB" sz="1800">
                <a:solidFill>
                  <a:srgbClr val="000000"/>
                </a:solidFill>
                <a:highlight>
                  <a:srgbClr val="FFFFFF"/>
                </a:highlight>
                <a:latin typeface="Cabin"/>
                <a:ea typeface="Cabin"/>
                <a:cs typeface="Cabin"/>
                <a:sym typeface="Cabin"/>
              </a:rPr>
              <a:t>10 </a:t>
            </a:r>
            <a:r>
              <a:rPr lang="en-GB" sz="1800">
                <a:solidFill>
                  <a:srgbClr val="000000"/>
                </a:solidFill>
                <a:highlight>
                  <a:srgbClr val="FFFFFF"/>
                </a:highlight>
                <a:latin typeface="Cabin"/>
                <a:ea typeface="Cabin"/>
                <a:cs typeface="Cabin"/>
                <a:sym typeface="Cabin"/>
              </a:rPr>
              <a:t>Now then, why do you try to test God by putting on the necks of Gentiles a yoke that neither we nor our ancestors have been able to bear? </a:t>
            </a:r>
            <a:r>
              <a:rPr b="1" lang="en-GB" sz="1800">
                <a:solidFill>
                  <a:srgbClr val="000000"/>
                </a:solidFill>
                <a:highlight>
                  <a:srgbClr val="FFFFFF"/>
                </a:highlight>
                <a:latin typeface="Cabin"/>
                <a:ea typeface="Cabin"/>
                <a:cs typeface="Cabin"/>
                <a:sym typeface="Cabin"/>
              </a:rPr>
              <a:t>11 </a:t>
            </a:r>
            <a:r>
              <a:rPr lang="en-GB" sz="1800">
                <a:solidFill>
                  <a:srgbClr val="000000"/>
                </a:solidFill>
                <a:highlight>
                  <a:srgbClr val="FFFFFF"/>
                </a:highlight>
                <a:latin typeface="Cabin"/>
                <a:ea typeface="Cabin"/>
                <a:cs typeface="Cabin"/>
                <a:sym typeface="Cabin"/>
              </a:rPr>
              <a:t>No! </a:t>
            </a:r>
            <a:r>
              <a:rPr lang="en-GB" sz="1800">
                <a:solidFill>
                  <a:srgbClr val="000000"/>
                </a:solidFill>
                <a:highlight>
                  <a:srgbClr val="FFF2CC"/>
                </a:highlight>
                <a:latin typeface="Cabin"/>
                <a:ea typeface="Cabin"/>
                <a:cs typeface="Cabin"/>
                <a:sym typeface="Cabin"/>
              </a:rPr>
              <a:t>We believe it is through the grace of our Lord Jesus that we are saved, just as they are.</a:t>
            </a:r>
            <a:r>
              <a:rPr lang="en-GB" sz="1800">
                <a:solidFill>
                  <a:srgbClr val="000000"/>
                </a:solidFill>
                <a:highlight>
                  <a:srgbClr val="FFFFFF"/>
                </a:highlight>
                <a:latin typeface="Cabin"/>
                <a:ea typeface="Cabin"/>
                <a:cs typeface="Cabin"/>
                <a:sym typeface="Cabin"/>
              </a:rPr>
              <a:t>”</a:t>
            </a:r>
            <a:endParaRPr sz="1800">
              <a:latin typeface="Cabin"/>
              <a:ea typeface="Cabin"/>
              <a:cs typeface="Cabin"/>
              <a:sym typeface="Cabi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6"/>
          <p:cNvSpPr txBox="1"/>
          <p:nvPr>
            <p:ph type="title"/>
          </p:nvPr>
        </p:nvSpPr>
        <p:spPr>
          <a:xfrm>
            <a:off x="287600" y="3140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latin typeface="Cabin"/>
                <a:ea typeface="Cabin"/>
                <a:cs typeface="Cabin"/>
                <a:sym typeface="Cabin"/>
              </a:rPr>
              <a:t>Acts 15:22-29</a:t>
            </a:r>
            <a:endParaRPr>
              <a:latin typeface="Cabin"/>
              <a:ea typeface="Cabin"/>
              <a:cs typeface="Cabin"/>
              <a:sym typeface="Cabin"/>
            </a:endParaRPr>
          </a:p>
        </p:txBody>
      </p:sp>
      <p:sp>
        <p:nvSpPr>
          <p:cNvPr id="147" name="Google Shape;147;p16"/>
          <p:cNvSpPr txBox="1"/>
          <p:nvPr/>
        </p:nvSpPr>
        <p:spPr>
          <a:xfrm>
            <a:off x="239725" y="1777025"/>
            <a:ext cx="8629800" cy="3064200"/>
          </a:xfrm>
          <a:prstGeom prst="rect">
            <a:avLst/>
          </a:prstGeom>
          <a:solidFill>
            <a:srgbClr val="FDF7E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chemeClr val="dk2"/>
              </a:solidFill>
              <a:latin typeface="Calibri"/>
              <a:ea typeface="Calibri"/>
              <a:cs typeface="Calibri"/>
              <a:sym typeface="Calibri"/>
            </a:endParaRPr>
          </a:p>
        </p:txBody>
      </p:sp>
      <p:sp>
        <p:nvSpPr>
          <p:cNvPr id="148" name="Google Shape;148;p16"/>
          <p:cNvSpPr txBox="1"/>
          <p:nvPr>
            <p:ph idx="1" type="body"/>
          </p:nvPr>
        </p:nvSpPr>
        <p:spPr>
          <a:xfrm>
            <a:off x="287600" y="948450"/>
            <a:ext cx="8503800" cy="3892800"/>
          </a:xfrm>
          <a:prstGeom prst="rect">
            <a:avLst/>
          </a:prstGeom>
          <a:noFill/>
        </p:spPr>
        <p:txBody>
          <a:bodyPr anchorCtr="0" anchor="t" bIns="91425" lIns="91425" spcFirstLastPara="1" rIns="91425" wrap="square" tIns="91425">
            <a:normAutofit/>
          </a:bodyPr>
          <a:lstStyle/>
          <a:p>
            <a:pPr indent="0" lvl="0" marL="0" rtl="0" algn="l">
              <a:spcBef>
                <a:spcPts val="1200"/>
              </a:spcBef>
              <a:spcAft>
                <a:spcPts val="0"/>
              </a:spcAft>
              <a:buNone/>
            </a:pPr>
            <a:r>
              <a:rPr lang="en-GB">
                <a:solidFill>
                  <a:srgbClr val="000000"/>
                </a:solidFill>
                <a:highlight>
                  <a:srgbClr val="FFFFFF"/>
                </a:highlight>
                <a:latin typeface="Cabin"/>
                <a:ea typeface="Cabin"/>
                <a:cs typeface="Cabin"/>
                <a:sym typeface="Cabin"/>
              </a:rPr>
              <a:t>Then the apostles and elders, with the whole church, decided to choose some of their own men and send them to Antioch with Paul and Barnabas. They chose Judas (called Barsabbas) and Silas, men who were leaders among the believers. With them they sent the following </a:t>
            </a:r>
            <a:r>
              <a:rPr lang="en-GB" u="sng">
                <a:solidFill>
                  <a:srgbClr val="000000"/>
                </a:solidFill>
                <a:highlight>
                  <a:srgbClr val="FFFFFF"/>
                </a:highlight>
                <a:latin typeface="Cabin"/>
                <a:ea typeface="Cabin"/>
                <a:cs typeface="Cabin"/>
                <a:sym typeface="Cabin"/>
              </a:rPr>
              <a:t>letter</a:t>
            </a:r>
            <a:r>
              <a:rPr lang="en-GB">
                <a:solidFill>
                  <a:srgbClr val="000000"/>
                </a:solidFill>
                <a:highlight>
                  <a:srgbClr val="FFFFFF"/>
                </a:highlight>
                <a:latin typeface="Cabin"/>
                <a:ea typeface="Cabin"/>
                <a:cs typeface="Cabin"/>
                <a:sym typeface="Cabin"/>
              </a:rPr>
              <a:t>:</a:t>
            </a:r>
            <a:endParaRPr>
              <a:solidFill>
                <a:srgbClr val="000000"/>
              </a:solidFill>
              <a:highlight>
                <a:srgbClr val="FFFFFF"/>
              </a:highlight>
              <a:latin typeface="Cabin"/>
              <a:ea typeface="Cabin"/>
              <a:cs typeface="Cabin"/>
              <a:sym typeface="Cabin"/>
            </a:endParaRPr>
          </a:p>
          <a:p>
            <a:pPr indent="0" lvl="0" marL="0" rtl="0" algn="l">
              <a:spcBef>
                <a:spcPts val="1200"/>
              </a:spcBef>
              <a:spcAft>
                <a:spcPts val="0"/>
              </a:spcAft>
              <a:buNone/>
            </a:pPr>
            <a:r>
              <a:rPr i="1" lang="en-GB">
                <a:solidFill>
                  <a:srgbClr val="000000"/>
                </a:solidFill>
                <a:highlight>
                  <a:srgbClr val="FFFFFF"/>
                </a:highlight>
                <a:latin typeface="Cabin"/>
                <a:ea typeface="Cabin"/>
                <a:cs typeface="Cabin"/>
                <a:sym typeface="Cabin"/>
              </a:rPr>
              <a:t>The apostles and elders, your brothers</a:t>
            </a:r>
            <a:r>
              <a:rPr i="1" lang="en-GB">
                <a:solidFill>
                  <a:srgbClr val="000000"/>
                </a:solidFill>
                <a:highlight>
                  <a:srgbClr val="FFFFFF"/>
                </a:highlight>
                <a:latin typeface="Cabin"/>
                <a:ea typeface="Cabin"/>
                <a:cs typeface="Cabin"/>
                <a:sym typeface="Cabin"/>
              </a:rPr>
              <a:t>,</a:t>
            </a:r>
            <a:endParaRPr i="1">
              <a:solidFill>
                <a:srgbClr val="000000"/>
              </a:solidFill>
              <a:highlight>
                <a:srgbClr val="FFFFFF"/>
              </a:highlight>
              <a:latin typeface="Cabin"/>
              <a:ea typeface="Cabin"/>
              <a:cs typeface="Cabin"/>
              <a:sym typeface="Cabin"/>
            </a:endParaRPr>
          </a:p>
          <a:p>
            <a:pPr indent="0" lvl="0" marL="0" rtl="0" algn="l">
              <a:spcBef>
                <a:spcPts val="1200"/>
              </a:spcBef>
              <a:spcAft>
                <a:spcPts val="0"/>
              </a:spcAft>
              <a:buNone/>
            </a:pPr>
            <a:r>
              <a:rPr i="1" lang="en-GB">
                <a:solidFill>
                  <a:srgbClr val="000000"/>
                </a:solidFill>
                <a:highlight>
                  <a:srgbClr val="FFFFFF"/>
                </a:highlight>
                <a:latin typeface="Cabin"/>
                <a:ea typeface="Cabin"/>
                <a:cs typeface="Cabin"/>
                <a:sym typeface="Cabin"/>
              </a:rPr>
              <a:t>To the Gentile believers in Antioch, Syria and Cilicia:</a:t>
            </a:r>
            <a:endParaRPr i="1">
              <a:solidFill>
                <a:srgbClr val="000000"/>
              </a:solidFill>
              <a:highlight>
                <a:srgbClr val="FFFFFF"/>
              </a:highlight>
              <a:latin typeface="Cabin"/>
              <a:ea typeface="Cabin"/>
              <a:cs typeface="Cabin"/>
              <a:sym typeface="Cabin"/>
            </a:endParaRPr>
          </a:p>
          <a:p>
            <a:pPr indent="0" lvl="0" marL="0" rtl="0" algn="l">
              <a:spcBef>
                <a:spcPts val="1200"/>
              </a:spcBef>
              <a:spcAft>
                <a:spcPts val="0"/>
              </a:spcAft>
              <a:buNone/>
            </a:pPr>
            <a:r>
              <a:rPr i="1" lang="en-GB">
                <a:solidFill>
                  <a:srgbClr val="000000"/>
                </a:solidFill>
                <a:highlight>
                  <a:srgbClr val="FFFFFF"/>
                </a:highlight>
                <a:latin typeface="Cabin"/>
                <a:ea typeface="Cabin"/>
                <a:cs typeface="Cabin"/>
                <a:sym typeface="Cabin"/>
              </a:rPr>
              <a:t>Greetings.</a:t>
            </a:r>
            <a:endParaRPr i="1">
              <a:solidFill>
                <a:srgbClr val="000000"/>
              </a:solidFill>
              <a:highlight>
                <a:srgbClr val="FFFFFF"/>
              </a:highlight>
              <a:latin typeface="Cabin"/>
              <a:ea typeface="Cabin"/>
              <a:cs typeface="Cabin"/>
              <a:sym typeface="Cabin"/>
            </a:endParaRPr>
          </a:p>
          <a:p>
            <a:pPr indent="0" lvl="0" marL="0" rtl="0" algn="l">
              <a:spcBef>
                <a:spcPts val="1200"/>
              </a:spcBef>
              <a:spcAft>
                <a:spcPts val="0"/>
              </a:spcAft>
              <a:buNone/>
            </a:pPr>
            <a:r>
              <a:rPr i="1" lang="en-GB">
                <a:solidFill>
                  <a:srgbClr val="000000"/>
                </a:solidFill>
                <a:highlight>
                  <a:srgbClr val="FFFFFF"/>
                </a:highlight>
                <a:latin typeface="Cabin"/>
                <a:ea typeface="Cabin"/>
                <a:cs typeface="Cabin"/>
                <a:sym typeface="Cabin"/>
              </a:rPr>
              <a:t>We have heard that some went out from us without our authorisation and disturbed you, troubling your minds by what they said. So we all agreed to choose some men and send them to you with our dear friends Barnabas and Paul — men who have risked their lives for the name of our Lord Jesus Christ. Therefore we are sending Judas and Silas to confirm by word of mouth what we are writing. It seemed good to the Holy Spirit and to us not to burden you with anything beyond the following requirements: </a:t>
            </a:r>
            <a:r>
              <a:rPr i="1" lang="en-GB">
                <a:solidFill>
                  <a:srgbClr val="000000"/>
                </a:solidFill>
                <a:highlight>
                  <a:srgbClr val="FFF2CC"/>
                </a:highlight>
                <a:latin typeface="Cabin"/>
                <a:ea typeface="Cabin"/>
                <a:cs typeface="Cabin"/>
                <a:sym typeface="Cabin"/>
              </a:rPr>
              <a:t>You are to abstain from food sacrificed to idols, from blood, from the meat of strangled animals and from sexual immorality. You will do well to avoid these things.</a:t>
            </a:r>
            <a:endParaRPr i="1">
              <a:solidFill>
                <a:srgbClr val="000000"/>
              </a:solidFill>
              <a:highlight>
                <a:srgbClr val="FFF2CC"/>
              </a:highlight>
              <a:latin typeface="Cabin"/>
              <a:ea typeface="Cabin"/>
              <a:cs typeface="Cabin"/>
              <a:sym typeface="Cabin"/>
            </a:endParaRPr>
          </a:p>
          <a:p>
            <a:pPr indent="0" lvl="0" marL="0" rtl="0" algn="l">
              <a:spcBef>
                <a:spcPts val="1200"/>
              </a:spcBef>
              <a:spcAft>
                <a:spcPts val="1200"/>
              </a:spcAft>
              <a:buNone/>
            </a:pPr>
            <a:r>
              <a:rPr i="1" lang="en-GB">
                <a:solidFill>
                  <a:srgbClr val="000000"/>
                </a:solidFill>
                <a:highlight>
                  <a:srgbClr val="FFFFFF"/>
                </a:highlight>
                <a:latin typeface="Cabin"/>
                <a:ea typeface="Cabin"/>
                <a:cs typeface="Cabin"/>
                <a:sym typeface="Cabin"/>
              </a:rPr>
              <a:t>Farewell.</a:t>
            </a:r>
            <a:endParaRPr i="1">
              <a:solidFill>
                <a:srgbClr val="000000"/>
              </a:solidFill>
              <a:highlight>
                <a:srgbClr val="FFFFFF"/>
              </a:highlight>
              <a:latin typeface="Cabin"/>
              <a:ea typeface="Cabin"/>
              <a:cs typeface="Cabin"/>
              <a:sym typeface="Cabi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7"/>
          <p:cNvSpPr txBox="1"/>
          <p:nvPr>
            <p:ph type="title"/>
          </p:nvPr>
        </p:nvSpPr>
        <p:spPr>
          <a:xfrm>
            <a:off x="287600" y="3140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Introducing Acts 15</a:t>
            </a:r>
            <a:endParaRPr/>
          </a:p>
        </p:txBody>
      </p:sp>
      <p:sp>
        <p:nvSpPr>
          <p:cNvPr id="154" name="Google Shape;154;p17"/>
          <p:cNvSpPr txBox="1"/>
          <p:nvPr/>
        </p:nvSpPr>
        <p:spPr>
          <a:xfrm>
            <a:off x="345600" y="1026625"/>
            <a:ext cx="8452800" cy="3814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Font typeface="Cabin"/>
              <a:buChar char="●"/>
            </a:pPr>
            <a:r>
              <a:rPr lang="en-GB" sz="1800">
                <a:solidFill>
                  <a:schemeClr val="dk2"/>
                </a:solidFill>
                <a:latin typeface="Cabin"/>
                <a:ea typeface="Cabin"/>
                <a:cs typeface="Cabin"/>
                <a:sym typeface="Cabin"/>
              </a:rPr>
              <a:t>The Jerusalem conference - church leaders met to discuss whether or not gentile Christians needed to be circumcised</a:t>
            </a:r>
            <a:endParaRPr sz="1800">
              <a:solidFill>
                <a:schemeClr val="dk2"/>
              </a:solidFill>
              <a:latin typeface="Cabin"/>
              <a:ea typeface="Cabin"/>
              <a:cs typeface="Cabin"/>
              <a:sym typeface="Cabin"/>
            </a:endParaRPr>
          </a:p>
          <a:p>
            <a:pPr indent="-342900" lvl="0" marL="457200" rtl="0" algn="l">
              <a:spcBef>
                <a:spcPts val="1000"/>
              </a:spcBef>
              <a:spcAft>
                <a:spcPts val="0"/>
              </a:spcAft>
              <a:buClr>
                <a:schemeClr val="dk2"/>
              </a:buClr>
              <a:buSzPts val="1800"/>
              <a:buFont typeface="Cabin"/>
              <a:buChar char="●"/>
            </a:pPr>
            <a:r>
              <a:rPr lang="en-GB" sz="1800">
                <a:solidFill>
                  <a:schemeClr val="dk2"/>
                </a:solidFill>
                <a:latin typeface="Cabin"/>
                <a:ea typeface="Cabin"/>
                <a:cs typeface="Cabin"/>
                <a:sym typeface="Cabin"/>
              </a:rPr>
              <a:t>They concluded that gentiles did not need to be circumcised, but they gave them four recommendations for how they ought to live</a:t>
            </a:r>
            <a:endParaRPr sz="1800">
              <a:solidFill>
                <a:schemeClr val="dk2"/>
              </a:solidFill>
              <a:latin typeface="Cabin"/>
              <a:ea typeface="Cabin"/>
              <a:cs typeface="Cabin"/>
              <a:sym typeface="Cabin"/>
            </a:endParaRPr>
          </a:p>
          <a:p>
            <a:pPr indent="-342900" lvl="0" marL="457200" rtl="0" algn="l">
              <a:spcBef>
                <a:spcPts val="1000"/>
              </a:spcBef>
              <a:spcAft>
                <a:spcPts val="0"/>
              </a:spcAft>
              <a:buClr>
                <a:schemeClr val="dk2"/>
              </a:buClr>
              <a:buSzPts val="1800"/>
              <a:buFont typeface="Cabin"/>
              <a:buChar char="●"/>
            </a:pPr>
            <a:r>
              <a:rPr lang="en-GB" sz="1800">
                <a:solidFill>
                  <a:schemeClr val="dk2"/>
                </a:solidFill>
                <a:latin typeface="Cabin"/>
                <a:ea typeface="Cabin"/>
                <a:cs typeface="Cabin"/>
                <a:sym typeface="Cabin"/>
              </a:rPr>
              <a:t>These four recommendations are linked to Leviticus 17 and 18</a:t>
            </a:r>
            <a:endParaRPr sz="1800">
              <a:solidFill>
                <a:schemeClr val="dk2"/>
              </a:solidFill>
              <a:latin typeface="Cabin"/>
              <a:ea typeface="Cabin"/>
              <a:cs typeface="Cabin"/>
              <a:sym typeface="Cabin"/>
            </a:endParaRPr>
          </a:p>
          <a:p>
            <a:pPr indent="-342900" lvl="0" marL="457200" rtl="0" algn="l">
              <a:spcBef>
                <a:spcPts val="1000"/>
              </a:spcBef>
              <a:spcAft>
                <a:spcPts val="0"/>
              </a:spcAft>
              <a:buClr>
                <a:schemeClr val="dk2"/>
              </a:buClr>
              <a:buSzPts val="1800"/>
              <a:buFont typeface="Cabin"/>
              <a:buChar char="●"/>
            </a:pPr>
            <a:r>
              <a:rPr lang="en-GB" sz="1800">
                <a:solidFill>
                  <a:schemeClr val="dk2"/>
                </a:solidFill>
                <a:latin typeface="Cabin"/>
                <a:ea typeface="Cabin"/>
                <a:cs typeface="Cabin"/>
                <a:sym typeface="Cabin"/>
              </a:rPr>
              <a:t>These are recommendation not laws</a:t>
            </a:r>
            <a:endParaRPr sz="1800">
              <a:solidFill>
                <a:schemeClr val="dk2"/>
              </a:solidFill>
              <a:latin typeface="Cabin"/>
              <a:ea typeface="Cabin"/>
              <a:cs typeface="Cabin"/>
              <a:sym typeface="Cabin"/>
            </a:endParaRPr>
          </a:p>
          <a:p>
            <a:pPr indent="-342900" lvl="0" marL="457200" rtl="0" algn="l">
              <a:spcBef>
                <a:spcPts val="1000"/>
              </a:spcBef>
              <a:spcAft>
                <a:spcPts val="1000"/>
              </a:spcAft>
              <a:buClr>
                <a:schemeClr val="dk2"/>
              </a:buClr>
              <a:buSzPts val="1800"/>
              <a:buFont typeface="Cabin"/>
              <a:buChar char="●"/>
            </a:pPr>
            <a:r>
              <a:rPr lang="en-GB" sz="1800">
                <a:solidFill>
                  <a:schemeClr val="dk2"/>
                </a:solidFill>
                <a:latin typeface="Cabin"/>
                <a:ea typeface="Cabin"/>
                <a:cs typeface="Cabin"/>
                <a:sym typeface="Cabin"/>
              </a:rPr>
              <a:t>Acts 15 teaches us essential truths about the gospel</a:t>
            </a:r>
            <a:endParaRPr sz="1800">
              <a:solidFill>
                <a:schemeClr val="dk2"/>
              </a:solidFill>
              <a:latin typeface="Cabin"/>
              <a:ea typeface="Cabin"/>
              <a:cs typeface="Cabin"/>
              <a:sym typeface="Cab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8"/>
          <p:cNvSpPr txBox="1"/>
          <p:nvPr>
            <p:ph type="title"/>
          </p:nvPr>
        </p:nvSpPr>
        <p:spPr>
          <a:xfrm>
            <a:off x="287600" y="3140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The Gospel leads to… </a:t>
            </a:r>
            <a:endParaRPr/>
          </a:p>
        </p:txBody>
      </p:sp>
      <p:sp>
        <p:nvSpPr>
          <p:cNvPr id="160" name="Google Shape;160;p18"/>
          <p:cNvSpPr txBox="1"/>
          <p:nvPr/>
        </p:nvSpPr>
        <p:spPr>
          <a:xfrm>
            <a:off x="583650" y="1089150"/>
            <a:ext cx="8160900" cy="2782800"/>
          </a:xfrm>
          <a:prstGeom prst="rect">
            <a:avLst/>
          </a:prstGeom>
          <a:noFill/>
          <a:ln>
            <a:noFill/>
          </a:ln>
        </p:spPr>
        <p:txBody>
          <a:bodyPr anchorCtr="0" anchor="t" bIns="91425" lIns="91425" spcFirstLastPara="1" rIns="91425" wrap="square" tIns="91425">
            <a:noAutofit/>
          </a:bodyPr>
          <a:lstStyle/>
          <a:p>
            <a:pPr indent="-406400" lvl="0" marL="457200" rtl="0" algn="l">
              <a:spcBef>
                <a:spcPts val="0"/>
              </a:spcBef>
              <a:spcAft>
                <a:spcPts val="0"/>
              </a:spcAft>
              <a:buClr>
                <a:schemeClr val="dk2"/>
              </a:buClr>
              <a:buSzPts val="2800"/>
              <a:buFont typeface="Cabin"/>
              <a:buAutoNum type="arabicPeriod"/>
            </a:pPr>
            <a:r>
              <a:rPr lang="en-GB" sz="2800">
                <a:solidFill>
                  <a:schemeClr val="dk2"/>
                </a:solidFill>
                <a:latin typeface="Cabin"/>
                <a:ea typeface="Cabin"/>
                <a:cs typeface="Cabin"/>
                <a:sym typeface="Cabin"/>
              </a:rPr>
              <a:t>Liberty </a:t>
            </a:r>
            <a:r>
              <a:rPr lang="en-GB" sz="2800">
                <a:solidFill>
                  <a:schemeClr val="dk2"/>
                </a:solidFill>
                <a:latin typeface="Cabin"/>
                <a:ea typeface="Cabin"/>
                <a:cs typeface="Cabin"/>
                <a:sym typeface="Cabin"/>
              </a:rPr>
              <a:t>- we are </a:t>
            </a:r>
            <a:r>
              <a:rPr lang="en-GB" sz="2800" u="sng">
                <a:solidFill>
                  <a:schemeClr val="dk2"/>
                </a:solidFill>
                <a:latin typeface="Cabin"/>
                <a:ea typeface="Cabin"/>
                <a:cs typeface="Cabin"/>
                <a:sym typeface="Cabin"/>
              </a:rPr>
              <a:t>unburdened</a:t>
            </a:r>
            <a:endParaRPr sz="2800" u="sng">
              <a:solidFill>
                <a:schemeClr val="dk2"/>
              </a:solidFill>
              <a:latin typeface="Cabin"/>
              <a:ea typeface="Cabin"/>
              <a:cs typeface="Cabin"/>
              <a:sym typeface="Cabin"/>
            </a:endParaRPr>
          </a:p>
          <a:p>
            <a:pPr indent="-406400" lvl="0" marL="457200" rtl="0" algn="l">
              <a:spcBef>
                <a:spcPts val="1000"/>
              </a:spcBef>
              <a:spcAft>
                <a:spcPts val="0"/>
              </a:spcAft>
              <a:buClr>
                <a:schemeClr val="dk2"/>
              </a:buClr>
              <a:buSzPts val="2800"/>
              <a:buFont typeface="Cabin"/>
              <a:buAutoNum type="arabicPeriod"/>
            </a:pPr>
            <a:r>
              <a:rPr lang="en-GB" sz="2800">
                <a:solidFill>
                  <a:schemeClr val="dk2"/>
                </a:solidFill>
                <a:latin typeface="Cabin"/>
                <a:ea typeface="Cabin"/>
                <a:cs typeface="Cabin"/>
                <a:sym typeface="Cabin"/>
              </a:rPr>
              <a:t>Community - we are </a:t>
            </a:r>
            <a:r>
              <a:rPr lang="en-GB" sz="2800" u="sng">
                <a:solidFill>
                  <a:schemeClr val="dk2"/>
                </a:solidFill>
                <a:latin typeface="Cabin"/>
                <a:ea typeface="Cabin"/>
                <a:cs typeface="Cabin"/>
                <a:sym typeface="Cabin"/>
              </a:rPr>
              <a:t>equipped </a:t>
            </a:r>
            <a:r>
              <a:rPr lang="en-GB" sz="2800">
                <a:solidFill>
                  <a:schemeClr val="dk2"/>
                </a:solidFill>
                <a:latin typeface="Cabin"/>
                <a:ea typeface="Cabin"/>
                <a:cs typeface="Cabin"/>
                <a:sym typeface="Cabin"/>
              </a:rPr>
              <a:t>to live in unity with one another</a:t>
            </a:r>
            <a:endParaRPr sz="2800">
              <a:solidFill>
                <a:schemeClr val="dk2"/>
              </a:solidFill>
              <a:latin typeface="Cabin"/>
              <a:ea typeface="Cabin"/>
              <a:cs typeface="Cabin"/>
              <a:sym typeface="Cabin"/>
            </a:endParaRPr>
          </a:p>
          <a:p>
            <a:pPr indent="-406400" lvl="0" marL="457200" rtl="0" algn="l">
              <a:spcBef>
                <a:spcPts val="1000"/>
              </a:spcBef>
              <a:spcAft>
                <a:spcPts val="1000"/>
              </a:spcAft>
              <a:buClr>
                <a:schemeClr val="dk2"/>
              </a:buClr>
              <a:buSzPts val="2800"/>
              <a:buFont typeface="Cabin"/>
              <a:buAutoNum type="arabicPeriod"/>
            </a:pPr>
            <a:r>
              <a:rPr lang="en-GB" sz="2800">
                <a:solidFill>
                  <a:schemeClr val="dk2"/>
                </a:solidFill>
                <a:latin typeface="Cabin"/>
                <a:ea typeface="Cabin"/>
                <a:cs typeface="Cabin"/>
                <a:sym typeface="Cabin"/>
              </a:rPr>
              <a:t>Purity - we are made </a:t>
            </a:r>
            <a:r>
              <a:rPr lang="en-GB" sz="2800" u="sng">
                <a:solidFill>
                  <a:schemeClr val="dk2"/>
                </a:solidFill>
                <a:latin typeface="Cabin"/>
                <a:ea typeface="Cabin"/>
                <a:cs typeface="Cabin"/>
                <a:sym typeface="Cabin"/>
              </a:rPr>
              <a:t>clean </a:t>
            </a:r>
            <a:r>
              <a:rPr lang="en-GB" sz="2800">
                <a:solidFill>
                  <a:schemeClr val="dk2"/>
                </a:solidFill>
                <a:latin typeface="Cabin"/>
                <a:ea typeface="Cabin"/>
                <a:cs typeface="Cabin"/>
                <a:sym typeface="Cabin"/>
              </a:rPr>
              <a:t>by the blood of Jesus</a:t>
            </a:r>
            <a:endParaRPr sz="2800">
              <a:solidFill>
                <a:schemeClr val="dk2"/>
              </a:solidFill>
              <a:latin typeface="Cabin"/>
              <a:ea typeface="Cabin"/>
              <a:cs typeface="Cabin"/>
              <a:sym typeface="Cab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9"/>
          <p:cNvSpPr txBox="1"/>
          <p:nvPr>
            <p:ph type="title"/>
          </p:nvPr>
        </p:nvSpPr>
        <p:spPr>
          <a:xfrm>
            <a:off x="287600" y="314050"/>
            <a:ext cx="7505700" cy="954600"/>
          </a:xfrm>
          <a:prstGeom prst="rect">
            <a:avLst/>
          </a:prstGeom>
        </p:spPr>
        <p:txBody>
          <a:bodyPr anchorCtr="0" anchor="t" bIns="91425" lIns="91425" spcFirstLastPara="1" rIns="91425" wrap="square" tIns="91425">
            <a:normAutofit/>
          </a:bodyPr>
          <a:lstStyle/>
          <a:p>
            <a:pPr indent="-419100" lvl="0" marL="457200" rtl="0" algn="l">
              <a:spcBef>
                <a:spcPts val="0"/>
              </a:spcBef>
              <a:spcAft>
                <a:spcPts val="0"/>
              </a:spcAft>
              <a:buSzPts val="3000"/>
              <a:buAutoNum type="arabicPeriod"/>
            </a:pPr>
            <a:r>
              <a:rPr lang="en-GB"/>
              <a:t>Liberty</a:t>
            </a:r>
            <a:endParaRPr/>
          </a:p>
        </p:txBody>
      </p:sp>
      <p:sp>
        <p:nvSpPr>
          <p:cNvPr id="166" name="Google Shape;166;p19"/>
          <p:cNvSpPr txBox="1"/>
          <p:nvPr/>
        </p:nvSpPr>
        <p:spPr>
          <a:xfrm>
            <a:off x="361350" y="1042250"/>
            <a:ext cx="8421300" cy="36114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2"/>
              </a:buClr>
              <a:buSzPts val="2400"/>
              <a:buFont typeface="Cabin"/>
              <a:buChar char="●"/>
            </a:pPr>
            <a:r>
              <a:rPr lang="en-GB" sz="2400">
                <a:solidFill>
                  <a:schemeClr val="dk2"/>
                </a:solidFill>
                <a:latin typeface="Cabin"/>
                <a:ea typeface="Cabin"/>
                <a:cs typeface="Cabin"/>
                <a:sym typeface="Cabin"/>
              </a:rPr>
              <a:t>The gospel starts by taking all burdens off</a:t>
            </a:r>
            <a:endParaRPr sz="2400">
              <a:solidFill>
                <a:schemeClr val="dk2"/>
              </a:solidFill>
              <a:latin typeface="Cabin"/>
              <a:ea typeface="Cabin"/>
              <a:cs typeface="Cabin"/>
              <a:sym typeface="Cabin"/>
            </a:endParaRPr>
          </a:p>
          <a:p>
            <a:pPr indent="-381000" lvl="0" marL="457200" rtl="0" algn="l">
              <a:spcBef>
                <a:spcPts val="1000"/>
              </a:spcBef>
              <a:spcAft>
                <a:spcPts val="0"/>
              </a:spcAft>
              <a:buClr>
                <a:schemeClr val="dk2"/>
              </a:buClr>
              <a:buSzPts val="2400"/>
              <a:buFont typeface="Cabin"/>
              <a:buChar char="●"/>
            </a:pPr>
            <a:r>
              <a:rPr lang="en-GB" sz="2400">
                <a:solidFill>
                  <a:schemeClr val="dk2"/>
                </a:solidFill>
                <a:latin typeface="Cabin"/>
                <a:ea typeface="Cabin"/>
                <a:cs typeface="Cabin"/>
                <a:sym typeface="Cabin"/>
              </a:rPr>
              <a:t>Acts 15 v.11 we are saved by </a:t>
            </a:r>
            <a:r>
              <a:rPr i="1" lang="en-GB" sz="2400">
                <a:solidFill>
                  <a:schemeClr val="dk2"/>
                </a:solidFill>
                <a:latin typeface="Cabin"/>
                <a:ea typeface="Cabin"/>
                <a:cs typeface="Cabin"/>
                <a:sym typeface="Cabin"/>
              </a:rPr>
              <a:t>grace</a:t>
            </a:r>
            <a:endParaRPr i="1" sz="2400">
              <a:solidFill>
                <a:schemeClr val="dk2"/>
              </a:solidFill>
              <a:latin typeface="Cabin"/>
              <a:ea typeface="Cabin"/>
              <a:cs typeface="Cabin"/>
              <a:sym typeface="Cabin"/>
            </a:endParaRPr>
          </a:p>
          <a:p>
            <a:pPr indent="-381000" lvl="0" marL="457200" rtl="0" algn="l">
              <a:spcBef>
                <a:spcPts val="1000"/>
              </a:spcBef>
              <a:spcAft>
                <a:spcPts val="0"/>
              </a:spcAft>
              <a:buClr>
                <a:schemeClr val="dk2"/>
              </a:buClr>
              <a:buSzPts val="2400"/>
              <a:buFont typeface="Cabin"/>
              <a:buChar char="●"/>
            </a:pPr>
            <a:r>
              <a:rPr lang="en-GB" sz="2400">
                <a:solidFill>
                  <a:schemeClr val="dk2"/>
                </a:solidFill>
                <a:latin typeface="Cabin"/>
                <a:ea typeface="Cabin"/>
                <a:cs typeface="Cabin"/>
                <a:sym typeface="Cabin"/>
              </a:rPr>
              <a:t>Starting from Acts 15, Christians have often slipped into Jesus plus…, </a:t>
            </a:r>
            <a:r>
              <a:rPr lang="en-GB" sz="2400">
                <a:solidFill>
                  <a:schemeClr val="dk2"/>
                </a:solidFill>
                <a:latin typeface="Cabin"/>
                <a:ea typeface="Cabin"/>
                <a:cs typeface="Cabin"/>
                <a:sym typeface="Cabin"/>
              </a:rPr>
              <a:t>the gospel is great, but you also have to do this</a:t>
            </a:r>
            <a:endParaRPr sz="2400">
              <a:solidFill>
                <a:schemeClr val="dk2"/>
              </a:solidFill>
              <a:latin typeface="Cabin"/>
              <a:ea typeface="Cabin"/>
              <a:cs typeface="Cabin"/>
              <a:sym typeface="Cabin"/>
            </a:endParaRPr>
          </a:p>
          <a:p>
            <a:pPr indent="-381000" lvl="0" marL="457200" rtl="0" algn="l">
              <a:spcBef>
                <a:spcPts val="1000"/>
              </a:spcBef>
              <a:spcAft>
                <a:spcPts val="1000"/>
              </a:spcAft>
              <a:buClr>
                <a:schemeClr val="dk2"/>
              </a:buClr>
              <a:buSzPts val="2400"/>
              <a:buFont typeface="Cabin"/>
              <a:buChar char="●"/>
            </a:pPr>
            <a:r>
              <a:rPr lang="en-GB" sz="2400">
                <a:solidFill>
                  <a:schemeClr val="dk2"/>
                </a:solidFill>
                <a:latin typeface="Cabin"/>
                <a:ea typeface="Cabin"/>
                <a:cs typeface="Cabin"/>
                <a:sym typeface="Cabin"/>
              </a:rPr>
              <a:t>If we lose our grip on the gospel of grace, we start thinking we are made righteous by other means and we become burdened</a:t>
            </a:r>
            <a:endParaRPr sz="2400">
              <a:solidFill>
                <a:schemeClr val="dk2"/>
              </a:solidFill>
              <a:latin typeface="Cabin"/>
              <a:ea typeface="Cabin"/>
              <a:cs typeface="Cabin"/>
              <a:sym typeface="Cabi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0"/>
          <p:cNvSpPr txBox="1"/>
          <p:nvPr>
            <p:ph type="title"/>
          </p:nvPr>
        </p:nvSpPr>
        <p:spPr>
          <a:xfrm>
            <a:off x="287600" y="3140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What might our burden be?</a:t>
            </a:r>
            <a:endParaRPr/>
          </a:p>
        </p:txBody>
      </p:sp>
      <p:sp>
        <p:nvSpPr>
          <p:cNvPr id="172" name="Google Shape;172;p20"/>
          <p:cNvSpPr txBox="1"/>
          <p:nvPr/>
        </p:nvSpPr>
        <p:spPr>
          <a:xfrm>
            <a:off x="361350" y="1042250"/>
            <a:ext cx="8421300" cy="36114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Clr>
                <a:schemeClr val="dk2"/>
              </a:buClr>
              <a:buSzPts val="2200"/>
              <a:buFont typeface="Cabin"/>
              <a:buChar char="●"/>
            </a:pPr>
            <a:r>
              <a:rPr lang="en-GB" sz="2200">
                <a:solidFill>
                  <a:schemeClr val="dk2"/>
                </a:solidFill>
                <a:latin typeface="Cabin"/>
                <a:ea typeface="Cabin"/>
                <a:cs typeface="Cabin"/>
                <a:sym typeface="Cabin"/>
              </a:rPr>
              <a:t>The burden of </a:t>
            </a:r>
            <a:endParaRPr sz="2200">
              <a:solidFill>
                <a:schemeClr val="dk2"/>
              </a:solidFill>
              <a:latin typeface="Cabin"/>
              <a:ea typeface="Cabin"/>
              <a:cs typeface="Cabin"/>
              <a:sym typeface="Cabin"/>
            </a:endParaRPr>
          </a:p>
          <a:p>
            <a:pPr indent="-368300" lvl="1" marL="914400" rtl="0" algn="l">
              <a:spcBef>
                <a:spcPts val="1000"/>
              </a:spcBef>
              <a:spcAft>
                <a:spcPts val="0"/>
              </a:spcAft>
              <a:buClr>
                <a:schemeClr val="dk2"/>
              </a:buClr>
              <a:buSzPts val="2200"/>
              <a:buFont typeface="Cabin"/>
              <a:buChar char="○"/>
            </a:pPr>
            <a:r>
              <a:rPr lang="en-GB" sz="2200">
                <a:solidFill>
                  <a:schemeClr val="dk2"/>
                </a:solidFill>
                <a:latin typeface="Cabin"/>
                <a:ea typeface="Cabin"/>
                <a:cs typeface="Cabin"/>
                <a:sym typeface="Cabin"/>
              </a:rPr>
              <a:t>proving yourself</a:t>
            </a:r>
            <a:endParaRPr sz="2200">
              <a:solidFill>
                <a:schemeClr val="dk2"/>
              </a:solidFill>
              <a:latin typeface="Cabin"/>
              <a:ea typeface="Cabin"/>
              <a:cs typeface="Cabin"/>
              <a:sym typeface="Cabin"/>
            </a:endParaRPr>
          </a:p>
          <a:p>
            <a:pPr indent="-368300" lvl="1" marL="914400" rtl="0" algn="l">
              <a:spcBef>
                <a:spcPts val="1000"/>
              </a:spcBef>
              <a:spcAft>
                <a:spcPts val="0"/>
              </a:spcAft>
              <a:buClr>
                <a:schemeClr val="dk2"/>
              </a:buClr>
              <a:buSzPts val="2200"/>
              <a:buFont typeface="Cabin"/>
              <a:buChar char="○"/>
            </a:pPr>
            <a:r>
              <a:rPr lang="en-GB" sz="2200">
                <a:solidFill>
                  <a:schemeClr val="dk2"/>
                </a:solidFill>
                <a:latin typeface="Cabin"/>
                <a:ea typeface="Cabin"/>
                <a:cs typeface="Cabin"/>
                <a:sym typeface="Cabin"/>
              </a:rPr>
              <a:t>of the past, guilt, regret</a:t>
            </a:r>
            <a:endParaRPr sz="2200">
              <a:solidFill>
                <a:schemeClr val="dk2"/>
              </a:solidFill>
              <a:latin typeface="Cabin"/>
              <a:ea typeface="Cabin"/>
              <a:cs typeface="Cabin"/>
              <a:sym typeface="Cabin"/>
            </a:endParaRPr>
          </a:p>
          <a:p>
            <a:pPr indent="-368300" lvl="1" marL="914400" rtl="0" algn="l">
              <a:spcBef>
                <a:spcPts val="1000"/>
              </a:spcBef>
              <a:spcAft>
                <a:spcPts val="0"/>
              </a:spcAft>
              <a:buClr>
                <a:schemeClr val="dk2"/>
              </a:buClr>
              <a:buSzPts val="2200"/>
              <a:buFont typeface="Cabin"/>
              <a:buChar char="○"/>
            </a:pPr>
            <a:r>
              <a:rPr lang="en-GB" sz="2200">
                <a:solidFill>
                  <a:schemeClr val="dk2"/>
                </a:solidFill>
                <a:latin typeface="Cabin"/>
                <a:ea typeface="Cabin"/>
                <a:cs typeface="Cabin"/>
                <a:sym typeface="Cabin"/>
              </a:rPr>
              <a:t>of the future, that you won’t meet standards</a:t>
            </a:r>
            <a:endParaRPr sz="2200">
              <a:solidFill>
                <a:schemeClr val="dk2"/>
              </a:solidFill>
              <a:latin typeface="Cabin"/>
              <a:ea typeface="Cabin"/>
              <a:cs typeface="Cabin"/>
              <a:sym typeface="Cabin"/>
            </a:endParaRPr>
          </a:p>
          <a:p>
            <a:pPr indent="-368300" lvl="1" marL="914400" rtl="0" algn="l">
              <a:spcBef>
                <a:spcPts val="1000"/>
              </a:spcBef>
              <a:spcAft>
                <a:spcPts val="0"/>
              </a:spcAft>
              <a:buClr>
                <a:schemeClr val="dk2"/>
              </a:buClr>
              <a:buSzPts val="2200"/>
              <a:buFont typeface="Cabin"/>
              <a:buChar char="○"/>
            </a:pPr>
            <a:r>
              <a:rPr lang="en-GB" sz="2200">
                <a:solidFill>
                  <a:schemeClr val="dk2"/>
                </a:solidFill>
                <a:latin typeface="Cabin"/>
                <a:ea typeface="Cabin"/>
                <a:cs typeface="Cabin"/>
                <a:sym typeface="Cabin"/>
              </a:rPr>
              <a:t>o</a:t>
            </a:r>
            <a:r>
              <a:rPr lang="en-GB" sz="2200">
                <a:solidFill>
                  <a:schemeClr val="dk2"/>
                </a:solidFill>
                <a:latin typeface="Cabin"/>
                <a:ea typeface="Cabin"/>
                <a:cs typeface="Cabin"/>
                <a:sym typeface="Cabin"/>
              </a:rPr>
              <a:t>f deciding what you want to be, and meeting that at all costs</a:t>
            </a:r>
            <a:endParaRPr sz="2200">
              <a:solidFill>
                <a:schemeClr val="dk2"/>
              </a:solidFill>
              <a:latin typeface="Cabin"/>
              <a:ea typeface="Cabin"/>
              <a:cs typeface="Cabin"/>
              <a:sym typeface="Cabin"/>
            </a:endParaRPr>
          </a:p>
          <a:p>
            <a:pPr indent="-368300" lvl="0" marL="457200" rtl="0" algn="l">
              <a:spcBef>
                <a:spcPts val="1000"/>
              </a:spcBef>
              <a:spcAft>
                <a:spcPts val="1000"/>
              </a:spcAft>
              <a:buClr>
                <a:schemeClr val="dk2"/>
              </a:buClr>
              <a:buSzPts val="2200"/>
              <a:buFont typeface="Cabin"/>
              <a:buChar char="●"/>
            </a:pPr>
            <a:r>
              <a:rPr lang="en-GB" sz="2200">
                <a:solidFill>
                  <a:schemeClr val="dk2"/>
                </a:solidFill>
                <a:latin typeface="Cabin"/>
                <a:ea typeface="Cabin"/>
                <a:cs typeface="Cabin"/>
                <a:sym typeface="Cabin"/>
              </a:rPr>
              <a:t>Do you carry a burden that Christ hasn’t given you?</a:t>
            </a:r>
            <a:endParaRPr sz="2200">
              <a:solidFill>
                <a:schemeClr val="dk2"/>
              </a:solidFill>
              <a:latin typeface="Cabin"/>
              <a:ea typeface="Cabin"/>
              <a:cs typeface="Cabin"/>
              <a:sym typeface="Cabin"/>
            </a:endParaRPr>
          </a:p>
        </p:txBody>
      </p:sp>
      <p:pic>
        <p:nvPicPr>
          <p:cNvPr id="173" name="Google Shape;173;p20"/>
          <p:cNvPicPr preferRelativeResize="0"/>
          <p:nvPr/>
        </p:nvPicPr>
        <p:blipFill>
          <a:blip r:embed="rId3">
            <a:alphaModFix/>
          </a:blip>
          <a:stretch>
            <a:fillRect/>
          </a:stretch>
        </p:blipFill>
        <p:spPr>
          <a:xfrm>
            <a:off x="6258700" y="698300"/>
            <a:ext cx="2365425" cy="1775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1"/>
          <p:cNvSpPr txBox="1"/>
          <p:nvPr>
            <p:ph type="title"/>
          </p:nvPr>
        </p:nvSpPr>
        <p:spPr>
          <a:xfrm>
            <a:off x="287600" y="3140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Use your freedom for good</a:t>
            </a:r>
            <a:endParaRPr/>
          </a:p>
        </p:txBody>
      </p:sp>
      <p:pic>
        <p:nvPicPr>
          <p:cNvPr id="179" name="Google Shape;179;p21"/>
          <p:cNvPicPr preferRelativeResize="0"/>
          <p:nvPr/>
        </p:nvPicPr>
        <p:blipFill>
          <a:blip r:embed="rId3">
            <a:alphaModFix/>
          </a:blip>
          <a:stretch>
            <a:fillRect/>
          </a:stretch>
        </p:blipFill>
        <p:spPr>
          <a:xfrm>
            <a:off x="2651025" y="936225"/>
            <a:ext cx="3841950" cy="38419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2"/>
          <p:cNvSpPr txBox="1"/>
          <p:nvPr>
            <p:ph type="title"/>
          </p:nvPr>
        </p:nvSpPr>
        <p:spPr>
          <a:xfrm>
            <a:off x="287600" y="314050"/>
            <a:ext cx="4157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Romans 14 – love and unity is more important than what you eat</a:t>
            </a:r>
            <a:endParaRPr/>
          </a:p>
        </p:txBody>
      </p:sp>
      <p:pic>
        <p:nvPicPr>
          <p:cNvPr id="185" name="Google Shape;185;p22"/>
          <p:cNvPicPr preferRelativeResize="0"/>
          <p:nvPr/>
        </p:nvPicPr>
        <p:blipFill>
          <a:blip r:embed="rId3">
            <a:alphaModFix/>
          </a:blip>
          <a:stretch>
            <a:fillRect/>
          </a:stretch>
        </p:blipFill>
        <p:spPr>
          <a:xfrm>
            <a:off x="4922620" y="377525"/>
            <a:ext cx="3352824" cy="4191000"/>
          </a:xfrm>
          <a:prstGeom prst="rect">
            <a:avLst/>
          </a:prstGeom>
          <a:noFill/>
          <a:ln>
            <a:noFill/>
          </a:ln>
        </p:spPr>
      </p:pic>
      <p:sp>
        <p:nvSpPr>
          <p:cNvPr id="186" name="Google Shape;186;p22"/>
          <p:cNvSpPr txBox="1"/>
          <p:nvPr/>
        </p:nvSpPr>
        <p:spPr>
          <a:xfrm>
            <a:off x="583650" y="1745775"/>
            <a:ext cx="3861600" cy="26679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Clr>
                <a:schemeClr val="dk2"/>
              </a:buClr>
              <a:buSzPts val="1700"/>
              <a:buFont typeface="Cabin"/>
              <a:buChar char="●"/>
            </a:pPr>
            <a:r>
              <a:rPr lang="en-GB" sz="1700">
                <a:solidFill>
                  <a:schemeClr val="dk2"/>
                </a:solidFill>
                <a:latin typeface="Cabin"/>
                <a:ea typeface="Cabin"/>
                <a:cs typeface="Cabin"/>
                <a:sym typeface="Cabin"/>
              </a:rPr>
              <a:t>If our job is to present each other mature – then we don’t want these minor things to become a barrier to our mission</a:t>
            </a:r>
            <a:endParaRPr sz="1700">
              <a:solidFill>
                <a:schemeClr val="dk2"/>
              </a:solidFill>
              <a:latin typeface="Cabin"/>
              <a:ea typeface="Cabin"/>
              <a:cs typeface="Cabin"/>
              <a:sym typeface="Cabin"/>
            </a:endParaRPr>
          </a:p>
          <a:p>
            <a:pPr indent="-336550" lvl="0" marL="457200" rtl="0" algn="l">
              <a:spcBef>
                <a:spcPts val="1000"/>
              </a:spcBef>
              <a:spcAft>
                <a:spcPts val="1000"/>
              </a:spcAft>
              <a:buClr>
                <a:schemeClr val="dk2"/>
              </a:buClr>
              <a:buSzPts val="1700"/>
              <a:buFont typeface="Cabin"/>
              <a:buChar char="●"/>
            </a:pPr>
            <a:r>
              <a:rPr lang="en-GB" sz="1700">
                <a:solidFill>
                  <a:schemeClr val="dk2"/>
                </a:solidFill>
                <a:latin typeface="Cabin"/>
                <a:ea typeface="Cabin"/>
                <a:cs typeface="Cabin"/>
                <a:sym typeface="Cabin"/>
              </a:rPr>
              <a:t>Gal 5:13 You, my brothers and sisters, were called to be free. But do not use your freedom to indulge the flesh; rather, serve one another humbly in love.</a:t>
            </a:r>
            <a:endParaRPr sz="1700">
              <a:solidFill>
                <a:schemeClr val="dk2"/>
              </a:solidFill>
              <a:latin typeface="Cabin"/>
              <a:ea typeface="Cabin"/>
              <a:cs typeface="Cabin"/>
              <a:sym typeface="Cabi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3"/>
          <p:cNvSpPr txBox="1"/>
          <p:nvPr>
            <p:ph type="title"/>
          </p:nvPr>
        </p:nvSpPr>
        <p:spPr>
          <a:xfrm>
            <a:off x="287600" y="3140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2. The Gospel leads to </a:t>
            </a:r>
            <a:r>
              <a:rPr lang="en-GB"/>
              <a:t>community</a:t>
            </a:r>
            <a:endParaRPr/>
          </a:p>
        </p:txBody>
      </p:sp>
      <p:sp>
        <p:nvSpPr>
          <p:cNvPr id="192" name="Google Shape;192;p23"/>
          <p:cNvSpPr txBox="1"/>
          <p:nvPr/>
        </p:nvSpPr>
        <p:spPr>
          <a:xfrm>
            <a:off x="287600" y="917175"/>
            <a:ext cx="8160900" cy="38616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Clr>
                <a:schemeClr val="dk2"/>
              </a:buClr>
              <a:buSzPts val="2200"/>
              <a:buFont typeface="Cabin"/>
              <a:buChar char="●"/>
            </a:pPr>
            <a:r>
              <a:rPr lang="en-GB" sz="2200">
                <a:solidFill>
                  <a:schemeClr val="dk2"/>
                </a:solidFill>
                <a:latin typeface="Cabin"/>
                <a:ea typeface="Cabin"/>
                <a:cs typeface="Cabin"/>
                <a:sym typeface="Cabin"/>
              </a:rPr>
              <a:t>Tim Keller – the human heart never misses chance for self-righteousness</a:t>
            </a:r>
            <a:endParaRPr sz="2200">
              <a:solidFill>
                <a:schemeClr val="dk2"/>
              </a:solidFill>
              <a:latin typeface="Cabin"/>
              <a:ea typeface="Cabin"/>
              <a:cs typeface="Cabin"/>
              <a:sym typeface="Cabin"/>
            </a:endParaRPr>
          </a:p>
          <a:p>
            <a:pPr indent="-368300" lvl="0" marL="457200" rtl="0" algn="l">
              <a:spcBef>
                <a:spcPts val="1000"/>
              </a:spcBef>
              <a:spcAft>
                <a:spcPts val="0"/>
              </a:spcAft>
              <a:buClr>
                <a:schemeClr val="dk2"/>
              </a:buClr>
              <a:buSzPts val="2200"/>
              <a:buFont typeface="Cabin"/>
              <a:buChar char="●"/>
            </a:pPr>
            <a:r>
              <a:rPr lang="en-GB" sz="2200">
                <a:solidFill>
                  <a:schemeClr val="dk2"/>
                </a:solidFill>
                <a:latin typeface="Cabin"/>
                <a:ea typeface="Cabin"/>
                <a:cs typeface="Cabin"/>
                <a:sym typeface="Cabin"/>
              </a:rPr>
              <a:t>It is through his grace that we can live in unity together</a:t>
            </a:r>
            <a:endParaRPr sz="2200">
              <a:solidFill>
                <a:schemeClr val="dk2"/>
              </a:solidFill>
              <a:latin typeface="Cabin"/>
              <a:ea typeface="Cabin"/>
              <a:cs typeface="Cabin"/>
              <a:sym typeface="Cabin"/>
            </a:endParaRPr>
          </a:p>
          <a:p>
            <a:pPr indent="-368300" lvl="0" marL="457200" rtl="0" algn="l">
              <a:spcBef>
                <a:spcPts val="1000"/>
              </a:spcBef>
              <a:spcAft>
                <a:spcPts val="0"/>
              </a:spcAft>
              <a:buClr>
                <a:schemeClr val="dk2"/>
              </a:buClr>
              <a:buSzPts val="2200"/>
              <a:buFont typeface="Cabin"/>
              <a:buChar char="●"/>
            </a:pPr>
            <a:r>
              <a:rPr lang="en-GB" sz="2200">
                <a:solidFill>
                  <a:schemeClr val="dk2"/>
                </a:solidFill>
                <a:latin typeface="Cabin"/>
                <a:ea typeface="Cabin"/>
                <a:cs typeface="Cabin"/>
                <a:sym typeface="Cabin"/>
              </a:rPr>
              <a:t>Acts 15 v.28 It seemed good to the Holy Spirit and to us</a:t>
            </a:r>
            <a:endParaRPr sz="2200">
              <a:solidFill>
                <a:schemeClr val="dk2"/>
              </a:solidFill>
              <a:latin typeface="Cabin"/>
              <a:ea typeface="Cabin"/>
              <a:cs typeface="Cabin"/>
              <a:sym typeface="Cabin"/>
            </a:endParaRPr>
          </a:p>
          <a:p>
            <a:pPr indent="-368300" lvl="0" marL="457200" rtl="0" algn="l">
              <a:spcBef>
                <a:spcPts val="1000"/>
              </a:spcBef>
              <a:spcAft>
                <a:spcPts val="0"/>
              </a:spcAft>
              <a:buClr>
                <a:schemeClr val="dk2"/>
              </a:buClr>
              <a:buSzPts val="2200"/>
              <a:buFont typeface="Cabin"/>
              <a:buChar char="●"/>
            </a:pPr>
            <a:r>
              <a:rPr lang="en-GB" sz="2200">
                <a:solidFill>
                  <a:schemeClr val="dk2"/>
                </a:solidFill>
                <a:latin typeface="Cabin"/>
                <a:ea typeface="Cabin"/>
                <a:cs typeface="Cabin"/>
                <a:sym typeface="Cabin"/>
              </a:rPr>
              <a:t>We may think the pharisees are narrow minded, but we all have this tendency to think we are superior</a:t>
            </a:r>
            <a:endParaRPr sz="2200">
              <a:solidFill>
                <a:schemeClr val="dk2"/>
              </a:solidFill>
              <a:latin typeface="Cabin"/>
              <a:ea typeface="Cabin"/>
              <a:cs typeface="Cabin"/>
              <a:sym typeface="Cabin"/>
            </a:endParaRPr>
          </a:p>
          <a:p>
            <a:pPr indent="-368300" lvl="0" marL="457200" rtl="0" algn="l">
              <a:spcBef>
                <a:spcPts val="1000"/>
              </a:spcBef>
              <a:spcAft>
                <a:spcPts val="1000"/>
              </a:spcAft>
              <a:buClr>
                <a:schemeClr val="dk2"/>
              </a:buClr>
              <a:buSzPts val="2200"/>
              <a:buFont typeface="Cabin"/>
              <a:buChar char="●"/>
            </a:pPr>
            <a:r>
              <a:rPr lang="en-GB" sz="2200">
                <a:solidFill>
                  <a:schemeClr val="dk2"/>
                </a:solidFill>
                <a:latin typeface="Cabin"/>
                <a:ea typeface="Cabin"/>
                <a:cs typeface="Cabin"/>
                <a:sym typeface="Cabin"/>
              </a:rPr>
              <a:t>We want God to so implant the gospel into our hearts that we become </a:t>
            </a:r>
            <a:r>
              <a:rPr lang="en-GB" sz="2200" u="sng">
                <a:solidFill>
                  <a:schemeClr val="dk2"/>
                </a:solidFill>
                <a:latin typeface="Cabin"/>
                <a:ea typeface="Cabin"/>
                <a:cs typeface="Cabin"/>
                <a:sym typeface="Cabin"/>
              </a:rPr>
              <a:t>curious </a:t>
            </a:r>
            <a:r>
              <a:rPr lang="en-GB" sz="2200">
                <a:solidFill>
                  <a:schemeClr val="dk2"/>
                </a:solidFill>
                <a:latin typeface="Cabin"/>
                <a:ea typeface="Cabin"/>
                <a:cs typeface="Cabin"/>
                <a:sym typeface="Cabin"/>
              </a:rPr>
              <a:t>not judgemental</a:t>
            </a:r>
            <a:endParaRPr sz="2200">
              <a:solidFill>
                <a:schemeClr val="dk2"/>
              </a:solidFill>
              <a:latin typeface="Cabin"/>
              <a:ea typeface="Cabin"/>
              <a:cs typeface="Cabin"/>
              <a:sym typeface="Cab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98" name="Google Shape;198;p2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Can you find your own recursive islands or lakes on a map?" id="199" name="Google Shape;199;p24" title="The Island on a lake on an island on a lake on an island on a lake on an island on a lake">
            <a:hlinkClick r:id="rId3"/>
          </p:cNvPr>
          <p:cNvPicPr preferRelativeResize="0"/>
          <p:nvPr/>
        </p:nvPicPr>
        <p:blipFill>
          <a:blip r:embed="rId4">
            <a:alphaModFix/>
          </a:blip>
          <a:stretch>
            <a:fillRect/>
          </a:stretch>
        </p:blipFill>
        <p:spPr>
          <a:xfrm>
            <a:off x="162125" y="91200"/>
            <a:ext cx="8819734" cy="4961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gtEl>
                                        <p:attrNameLst>
                                          <p:attrName>style.visibility</p:attrName>
                                        </p:attrNameLst>
                                      </p:cBhvr>
                                      <p:to>
                                        <p:strVal val="visible"/>
                                      </p:to>
                                    </p:set>
                                    <p:animEffect filter="fade" transition="in">
                                      <p:cBhvr>
                                        <p:cTn dur="1000"/>
                                        <p:tgtEl>
                                          <p:spTgt spid="1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5"/>
          <p:cNvSpPr txBox="1"/>
          <p:nvPr>
            <p:ph type="title"/>
          </p:nvPr>
        </p:nvSpPr>
        <p:spPr>
          <a:xfrm>
            <a:off x="287600" y="3140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3. The Gospel leads to </a:t>
            </a:r>
            <a:r>
              <a:rPr lang="en-GB"/>
              <a:t>purity</a:t>
            </a:r>
            <a:endParaRPr/>
          </a:p>
        </p:txBody>
      </p:sp>
      <p:sp>
        <p:nvSpPr>
          <p:cNvPr id="205" name="Google Shape;205;p25"/>
          <p:cNvSpPr txBox="1"/>
          <p:nvPr/>
        </p:nvSpPr>
        <p:spPr>
          <a:xfrm>
            <a:off x="99000" y="945900"/>
            <a:ext cx="8624700" cy="4333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Font typeface="Cabin"/>
              <a:buChar char="●"/>
            </a:pPr>
            <a:r>
              <a:rPr lang="en-GB" sz="1800">
                <a:solidFill>
                  <a:schemeClr val="dk2"/>
                </a:solidFill>
                <a:latin typeface="Cabin"/>
                <a:ea typeface="Cabin"/>
                <a:cs typeface="Cabin"/>
                <a:sym typeface="Cabin"/>
              </a:rPr>
              <a:t>The levitical law points to the need for blood/sacrifices/a scapegoat for us saved</a:t>
            </a:r>
            <a:endParaRPr sz="1800">
              <a:solidFill>
                <a:schemeClr val="dk2"/>
              </a:solidFill>
              <a:latin typeface="Cabin"/>
              <a:ea typeface="Cabin"/>
              <a:cs typeface="Cabin"/>
              <a:sym typeface="Cabin"/>
            </a:endParaRPr>
          </a:p>
          <a:p>
            <a:pPr indent="-342900" lvl="0" marL="457200" rtl="0" algn="l">
              <a:spcBef>
                <a:spcPts val="1000"/>
              </a:spcBef>
              <a:spcAft>
                <a:spcPts val="0"/>
              </a:spcAft>
              <a:buClr>
                <a:schemeClr val="dk2"/>
              </a:buClr>
              <a:buSzPts val="1800"/>
              <a:buFont typeface="Cabin"/>
              <a:buChar char="●"/>
            </a:pPr>
            <a:r>
              <a:rPr lang="en-GB" sz="1800">
                <a:solidFill>
                  <a:schemeClr val="dk2"/>
                </a:solidFill>
                <a:latin typeface="Cabin"/>
                <a:ea typeface="Cabin"/>
                <a:cs typeface="Cabin"/>
                <a:sym typeface="Cabin"/>
              </a:rPr>
              <a:t>In Acts 15 Peter says “[God] </a:t>
            </a:r>
            <a:r>
              <a:rPr lang="en-GB" sz="1800" u="sng">
                <a:solidFill>
                  <a:schemeClr val="dk2"/>
                </a:solidFill>
                <a:latin typeface="Cabin"/>
                <a:ea typeface="Cabin"/>
                <a:cs typeface="Cabin"/>
                <a:sym typeface="Cabin"/>
              </a:rPr>
              <a:t>purified</a:t>
            </a:r>
            <a:r>
              <a:rPr lang="en-GB" sz="1800">
                <a:solidFill>
                  <a:schemeClr val="dk2"/>
                </a:solidFill>
                <a:latin typeface="Cabin"/>
                <a:ea typeface="Cabin"/>
                <a:cs typeface="Cabin"/>
                <a:sym typeface="Cabin"/>
              </a:rPr>
              <a:t> [the gentiles’] hearts by faith”</a:t>
            </a:r>
            <a:endParaRPr sz="1800">
              <a:solidFill>
                <a:schemeClr val="dk2"/>
              </a:solidFill>
              <a:latin typeface="Cabin"/>
              <a:ea typeface="Cabin"/>
              <a:cs typeface="Cabin"/>
              <a:sym typeface="Cabin"/>
            </a:endParaRPr>
          </a:p>
          <a:p>
            <a:pPr indent="-342900" lvl="0" marL="457200" rtl="0" algn="l">
              <a:spcBef>
                <a:spcPts val="1000"/>
              </a:spcBef>
              <a:spcAft>
                <a:spcPts val="0"/>
              </a:spcAft>
              <a:buClr>
                <a:schemeClr val="dk2"/>
              </a:buClr>
              <a:buSzPts val="1800"/>
              <a:buFont typeface="Cabin"/>
              <a:buChar char="●"/>
            </a:pPr>
            <a:r>
              <a:rPr lang="en-GB" sz="1800">
                <a:solidFill>
                  <a:schemeClr val="dk2"/>
                </a:solidFill>
                <a:latin typeface="Cabin"/>
                <a:ea typeface="Cabin"/>
                <a:cs typeface="Cabin"/>
                <a:sym typeface="Cabin"/>
              </a:rPr>
              <a:t>Even though they are breaking the levitical law, they are called pure</a:t>
            </a:r>
            <a:endParaRPr sz="1800">
              <a:solidFill>
                <a:schemeClr val="dk2"/>
              </a:solidFill>
              <a:latin typeface="Cabin"/>
              <a:ea typeface="Cabin"/>
              <a:cs typeface="Cabin"/>
              <a:sym typeface="Cabin"/>
            </a:endParaRPr>
          </a:p>
          <a:p>
            <a:pPr indent="-342900" lvl="0" marL="457200" rtl="0" algn="l">
              <a:spcBef>
                <a:spcPts val="1000"/>
              </a:spcBef>
              <a:spcAft>
                <a:spcPts val="0"/>
              </a:spcAft>
              <a:buClr>
                <a:schemeClr val="dk2"/>
              </a:buClr>
              <a:buSzPts val="1800"/>
              <a:buFont typeface="Cabin"/>
              <a:buChar char="●"/>
            </a:pPr>
            <a:r>
              <a:rPr lang="en-GB" sz="1800">
                <a:solidFill>
                  <a:schemeClr val="dk2"/>
                </a:solidFill>
                <a:latin typeface="Cabin"/>
                <a:ea typeface="Cabin"/>
                <a:cs typeface="Cabin"/>
                <a:sym typeface="Cabin"/>
              </a:rPr>
              <a:t>Circumcision was a representation of the consequences of disobedience to God</a:t>
            </a:r>
            <a:endParaRPr sz="1800">
              <a:solidFill>
                <a:schemeClr val="dk2"/>
              </a:solidFill>
              <a:latin typeface="Cabin"/>
              <a:ea typeface="Cabin"/>
              <a:cs typeface="Cabin"/>
              <a:sym typeface="Cabin"/>
            </a:endParaRPr>
          </a:p>
          <a:p>
            <a:pPr indent="-342900" lvl="0" marL="457200" rtl="0" algn="l">
              <a:spcBef>
                <a:spcPts val="1000"/>
              </a:spcBef>
              <a:spcAft>
                <a:spcPts val="0"/>
              </a:spcAft>
              <a:buClr>
                <a:schemeClr val="dk2"/>
              </a:buClr>
              <a:buSzPts val="1800"/>
              <a:buFont typeface="Cabin"/>
              <a:buChar char="●"/>
            </a:pPr>
            <a:r>
              <a:rPr lang="en-GB" sz="1800">
                <a:solidFill>
                  <a:schemeClr val="dk2"/>
                </a:solidFill>
                <a:latin typeface="Cabin"/>
                <a:ea typeface="Cabin"/>
                <a:cs typeface="Cabin"/>
                <a:sym typeface="Cabin"/>
              </a:rPr>
              <a:t>Colossians</a:t>
            </a:r>
            <a:r>
              <a:rPr lang="en-GB" sz="1800">
                <a:solidFill>
                  <a:schemeClr val="dk2"/>
                </a:solidFill>
                <a:latin typeface="Cabin"/>
                <a:ea typeface="Cabin"/>
                <a:cs typeface="Cabin"/>
                <a:sym typeface="Cabin"/>
              </a:rPr>
              <a:t> 2:11 - In him you were also circumcised with a circumcision not performed by human hands. Your whole self ruled by the flesh was put off when you were circumcised by Christ.</a:t>
            </a:r>
            <a:endParaRPr sz="1800">
              <a:solidFill>
                <a:schemeClr val="dk2"/>
              </a:solidFill>
              <a:latin typeface="Cabin"/>
              <a:ea typeface="Cabin"/>
              <a:cs typeface="Cabin"/>
              <a:sym typeface="Cabin"/>
            </a:endParaRPr>
          </a:p>
          <a:p>
            <a:pPr indent="-342900" lvl="0" marL="457200" rtl="0" algn="l">
              <a:spcBef>
                <a:spcPts val="1000"/>
              </a:spcBef>
              <a:spcAft>
                <a:spcPts val="0"/>
              </a:spcAft>
              <a:buClr>
                <a:schemeClr val="dk2"/>
              </a:buClr>
              <a:buSzPts val="1800"/>
              <a:buFont typeface="Cabin"/>
              <a:buChar char="●"/>
            </a:pPr>
            <a:r>
              <a:rPr lang="en-GB" sz="1800">
                <a:solidFill>
                  <a:schemeClr val="dk2"/>
                </a:solidFill>
                <a:latin typeface="Cabin"/>
                <a:ea typeface="Cabin"/>
                <a:cs typeface="Cabin"/>
                <a:sym typeface="Cabin"/>
              </a:rPr>
              <a:t>Jesus was the sacrifice that the levitical law was pointing to</a:t>
            </a:r>
            <a:endParaRPr sz="1800">
              <a:solidFill>
                <a:schemeClr val="dk2"/>
              </a:solidFill>
              <a:latin typeface="Cabin"/>
              <a:ea typeface="Cabin"/>
              <a:cs typeface="Cabin"/>
              <a:sym typeface="Cabin"/>
            </a:endParaRPr>
          </a:p>
          <a:p>
            <a:pPr indent="-342900" lvl="0" marL="457200" rtl="0" algn="l">
              <a:spcBef>
                <a:spcPts val="1000"/>
              </a:spcBef>
              <a:spcAft>
                <a:spcPts val="1000"/>
              </a:spcAft>
              <a:buClr>
                <a:schemeClr val="dk2"/>
              </a:buClr>
              <a:buSzPts val="1800"/>
              <a:buFont typeface="Cabin"/>
              <a:buChar char="●"/>
            </a:pPr>
            <a:r>
              <a:rPr lang="en-GB" sz="1800">
                <a:solidFill>
                  <a:schemeClr val="dk2"/>
                </a:solidFill>
                <a:latin typeface="Cabin"/>
                <a:ea typeface="Cabin"/>
                <a:cs typeface="Cabin"/>
                <a:sym typeface="Cabin"/>
              </a:rPr>
              <a:t>It is not that we ignore Leviticus, but it is that the Bible itself tell us that we no longer need to live under the law because Jesus has come</a:t>
            </a:r>
            <a:endParaRPr sz="1800">
              <a:solidFill>
                <a:schemeClr val="dk2"/>
              </a:solidFill>
              <a:latin typeface="Cabin"/>
              <a:ea typeface="Cabin"/>
              <a:cs typeface="Cabin"/>
              <a:sym typeface="Cab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6"/>
          <p:cNvSpPr txBox="1"/>
          <p:nvPr>
            <p:ph type="title"/>
          </p:nvPr>
        </p:nvSpPr>
        <p:spPr>
          <a:xfrm>
            <a:off x="287600" y="3140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The Gospel leads to… </a:t>
            </a:r>
            <a:endParaRPr/>
          </a:p>
        </p:txBody>
      </p:sp>
      <p:sp>
        <p:nvSpPr>
          <p:cNvPr id="211" name="Google Shape;211;p26"/>
          <p:cNvSpPr txBox="1"/>
          <p:nvPr/>
        </p:nvSpPr>
        <p:spPr>
          <a:xfrm>
            <a:off x="583650" y="1089150"/>
            <a:ext cx="8160900" cy="2782800"/>
          </a:xfrm>
          <a:prstGeom prst="rect">
            <a:avLst/>
          </a:prstGeom>
          <a:noFill/>
          <a:ln>
            <a:noFill/>
          </a:ln>
        </p:spPr>
        <p:txBody>
          <a:bodyPr anchorCtr="0" anchor="t" bIns="91425" lIns="91425" spcFirstLastPara="1" rIns="91425" wrap="square" tIns="91425">
            <a:noAutofit/>
          </a:bodyPr>
          <a:lstStyle/>
          <a:p>
            <a:pPr indent="-406400" lvl="0" marL="457200" rtl="0" algn="l">
              <a:spcBef>
                <a:spcPts val="0"/>
              </a:spcBef>
              <a:spcAft>
                <a:spcPts val="0"/>
              </a:spcAft>
              <a:buClr>
                <a:schemeClr val="dk2"/>
              </a:buClr>
              <a:buSzPts val="2800"/>
              <a:buFont typeface="Cabin"/>
              <a:buAutoNum type="arabicPeriod"/>
            </a:pPr>
            <a:r>
              <a:rPr lang="en-GB" sz="2800">
                <a:solidFill>
                  <a:schemeClr val="dk2"/>
                </a:solidFill>
                <a:latin typeface="Cabin"/>
                <a:ea typeface="Cabin"/>
                <a:cs typeface="Cabin"/>
                <a:sym typeface="Cabin"/>
              </a:rPr>
              <a:t>Liberty - we are </a:t>
            </a:r>
            <a:r>
              <a:rPr lang="en-GB" sz="2800" u="sng">
                <a:solidFill>
                  <a:schemeClr val="dk2"/>
                </a:solidFill>
                <a:latin typeface="Cabin"/>
                <a:ea typeface="Cabin"/>
                <a:cs typeface="Cabin"/>
                <a:sym typeface="Cabin"/>
              </a:rPr>
              <a:t>unburdened</a:t>
            </a:r>
            <a:endParaRPr sz="2800">
              <a:solidFill>
                <a:schemeClr val="dk2"/>
              </a:solidFill>
              <a:latin typeface="Cabin"/>
              <a:ea typeface="Cabin"/>
              <a:cs typeface="Cabin"/>
              <a:sym typeface="Cabin"/>
            </a:endParaRPr>
          </a:p>
          <a:p>
            <a:pPr indent="-406400" lvl="0" marL="457200" rtl="0" algn="l">
              <a:spcBef>
                <a:spcPts val="1000"/>
              </a:spcBef>
              <a:spcAft>
                <a:spcPts val="0"/>
              </a:spcAft>
              <a:buClr>
                <a:schemeClr val="dk2"/>
              </a:buClr>
              <a:buSzPts val="2800"/>
              <a:buFont typeface="Cabin"/>
              <a:buAutoNum type="arabicPeriod"/>
            </a:pPr>
            <a:r>
              <a:rPr lang="en-GB" sz="2800">
                <a:solidFill>
                  <a:schemeClr val="dk2"/>
                </a:solidFill>
                <a:latin typeface="Cabin"/>
                <a:ea typeface="Cabin"/>
                <a:cs typeface="Cabin"/>
                <a:sym typeface="Cabin"/>
              </a:rPr>
              <a:t>Community - we are </a:t>
            </a:r>
            <a:r>
              <a:rPr lang="en-GB" sz="2800" u="sng">
                <a:solidFill>
                  <a:schemeClr val="dk2"/>
                </a:solidFill>
                <a:latin typeface="Cabin"/>
                <a:ea typeface="Cabin"/>
                <a:cs typeface="Cabin"/>
                <a:sym typeface="Cabin"/>
              </a:rPr>
              <a:t>equipped </a:t>
            </a:r>
            <a:r>
              <a:rPr lang="en-GB" sz="2800">
                <a:solidFill>
                  <a:schemeClr val="dk2"/>
                </a:solidFill>
                <a:latin typeface="Cabin"/>
                <a:ea typeface="Cabin"/>
                <a:cs typeface="Cabin"/>
                <a:sym typeface="Cabin"/>
              </a:rPr>
              <a:t>to live in unity with one another </a:t>
            </a:r>
            <a:endParaRPr sz="2800">
              <a:solidFill>
                <a:schemeClr val="dk2"/>
              </a:solidFill>
              <a:latin typeface="Cabin"/>
              <a:ea typeface="Cabin"/>
              <a:cs typeface="Cabin"/>
              <a:sym typeface="Cabin"/>
            </a:endParaRPr>
          </a:p>
          <a:p>
            <a:pPr indent="-406400" lvl="0" marL="457200" rtl="0" algn="l">
              <a:spcBef>
                <a:spcPts val="1000"/>
              </a:spcBef>
              <a:spcAft>
                <a:spcPts val="1000"/>
              </a:spcAft>
              <a:buClr>
                <a:schemeClr val="dk2"/>
              </a:buClr>
              <a:buSzPts val="2800"/>
              <a:buFont typeface="Cabin"/>
              <a:buAutoNum type="arabicPeriod"/>
            </a:pPr>
            <a:r>
              <a:rPr lang="en-GB" sz="2800">
                <a:solidFill>
                  <a:schemeClr val="dk2"/>
                </a:solidFill>
                <a:latin typeface="Cabin"/>
                <a:ea typeface="Cabin"/>
                <a:cs typeface="Cabin"/>
                <a:sym typeface="Cabin"/>
              </a:rPr>
              <a:t>Purity - we are made </a:t>
            </a:r>
            <a:r>
              <a:rPr lang="en-GB" sz="2800" u="sng">
                <a:solidFill>
                  <a:schemeClr val="dk2"/>
                </a:solidFill>
                <a:latin typeface="Cabin"/>
                <a:ea typeface="Cabin"/>
                <a:cs typeface="Cabin"/>
                <a:sym typeface="Cabin"/>
              </a:rPr>
              <a:t>clean </a:t>
            </a:r>
            <a:r>
              <a:rPr lang="en-GB" sz="2800">
                <a:solidFill>
                  <a:schemeClr val="dk2"/>
                </a:solidFill>
                <a:latin typeface="Cabin"/>
                <a:ea typeface="Cabin"/>
                <a:cs typeface="Cabin"/>
                <a:sym typeface="Cabin"/>
              </a:rPr>
              <a:t>by the blood of Jesus</a:t>
            </a:r>
            <a:endParaRPr sz="2800">
              <a:solidFill>
                <a:schemeClr val="dk2"/>
              </a:solidFill>
              <a:latin typeface="Cabin"/>
              <a:ea typeface="Cabin"/>
              <a:cs typeface="Cabin"/>
              <a:sym typeface="Cab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7"/>
          <p:cNvSpPr txBox="1"/>
          <p:nvPr>
            <p:ph type="title"/>
          </p:nvPr>
        </p:nvSpPr>
        <p:spPr>
          <a:xfrm>
            <a:off x="351900" y="282800"/>
            <a:ext cx="84864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2600"/>
              <a:t>I</a:t>
            </a:r>
            <a:r>
              <a:rPr lang="en-GB" sz="2600"/>
              <a:t>t is through grace that we are saved</a:t>
            </a:r>
            <a:endParaRPr sz="2600"/>
          </a:p>
        </p:txBody>
      </p:sp>
      <p:pic>
        <p:nvPicPr>
          <p:cNvPr id="217" name="Google Shape;217;p27"/>
          <p:cNvPicPr preferRelativeResize="0"/>
          <p:nvPr/>
        </p:nvPicPr>
        <p:blipFill>
          <a:blip r:embed="rId3">
            <a:alphaModFix/>
          </a:blip>
          <a:stretch>
            <a:fillRect/>
          </a:stretch>
        </p:blipFill>
        <p:spPr>
          <a:xfrm>
            <a:off x="5977300" y="357975"/>
            <a:ext cx="2860999" cy="4416525"/>
          </a:xfrm>
          <a:prstGeom prst="rect">
            <a:avLst/>
          </a:prstGeom>
          <a:noFill/>
          <a:ln>
            <a:noFill/>
          </a:ln>
        </p:spPr>
      </p:pic>
      <p:sp>
        <p:nvSpPr>
          <p:cNvPr id="218" name="Google Shape;218;p27"/>
          <p:cNvSpPr txBox="1"/>
          <p:nvPr/>
        </p:nvSpPr>
        <p:spPr>
          <a:xfrm>
            <a:off x="427325" y="901550"/>
            <a:ext cx="5331000" cy="14697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2"/>
              </a:buClr>
              <a:buSzPts val="1900"/>
              <a:buFont typeface="Cabin"/>
              <a:buChar char="●"/>
            </a:pPr>
            <a:r>
              <a:rPr lang="en-GB" sz="1900">
                <a:solidFill>
                  <a:schemeClr val="dk2"/>
                </a:solidFill>
                <a:latin typeface="Cabin"/>
                <a:ea typeface="Cabin"/>
                <a:cs typeface="Cabin"/>
                <a:sym typeface="Cabin"/>
              </a:rPr>
              <a:t>Acts 15:11 it is through the grace of our Lord Jesus Christ that we are saved</a:t>
            </a:r>
            <a:endParaRPr sz="1900">
              <a:solidFill>
                <a:schemeClr val="dk2"/>
              </a:solidFill>
              <a:latin typeface="Cabin"/>
              <a:ea typeface="Cabin"/>
              <a:cs typeface="Cabin"/>
              <a:sym typeface="Cabin"/>
            </a:endParaRPr>
          </a:p>
          <a:p>
            <a:pPr indent="-349250" lvl="0" marL="457200" rtl="0" algn="l">
              <a:spcBef>
                <a:spcPts val="1000"/>
              </a:spcBef>
              <a:spcAft>
                <a:spcPts val="1000"/>
              </a:spcAft>
              <a:buClr>
                <a:schemeClr val="dk2"/>
              </a:buClr>
              <a:buSzPts val="1900"/>
              <a:buFont typeface="Cabin"/>
              <a:buChar char="●"/>
            </a:pPr>
            <a:r>
              <a:rPr lang="en-GB" sz="1900">
                <a:solidFill>
                  <a:schemeClr val="dk2"/>
                </a:solidFill>
                <a:latin typeface="Cabin"/>
                <a:ea typeface="Cabin"/>
                <a:cs typeface="Cabin"/>
                <a:sym typeface="Cabin"/>
              </a:rPr>
              <a:t>God has designed us for intimacy with him, for dependence on him</a:t>
            </a:r>
            <a:endParaRPr sz="1900">
              <a:solidFill>
                <a:schemeClr val="dk2"/>
              </a:solidFill>
              <a:latin typeface="Cabin"/>
              <a:ea typeface="Cabin"/>
              <a:cs typeface="Cabin"/>
              <a:sym typeface="Cabin"/>
            </a:endParaRPr>
          </a:p>
        </p:txBody>
      </p:sp>
      <p:sp>
        <p:nvSpPr>
          <p:cNvPr id="219" name="Google Shape;219;p27"/>
          <p:cNvSpPr txBox="1"/>
          <p:nvPr/>
        </p:nvSpPr>
        <p:spPr>
          <a:xfrm>
            <a:off x="539525" y="2449200"/>
            <a:ext cx="5331000" cy="232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900">
                <a:solidFill>
                  <a:schemeClr val="dk2"/>
                </a:solidFill>
                <a:latin typeface="Cabin"/>
                <a:ea typeface="Cabin"/>
                <a:cs typeface="Cabin"/>
                <a:sym typeface="Cabin"/>
              </a:rPr>
              <a:t>Reflection questions</a:t>
            </a:r>
            <a:endParaRPr sz="1900">
              <a:solidFill>
                <a:schemeClr val="dk2"/>
              </a:solidFill>
              <a:latin typeface="Cabin"/>
              <a:ea typeface="Cabin"/>
              <a:cs typeface="Cabin"/>
              <a:sym typeface="Cabin"/>
            </a:endParaRPr>
          </a:p>
          <a:p>
            <a:pPr indent="-349250" lvl="0" marL="457200" rtl="0" algn="l">
              <a:spcBef>
                <a:spcPts val="0"/>
              </a:spcBef>
              <a:spcAft>
                <a:spcPts val="0"/>
              </a:spcAft>
              <a:buClr>
                <a:schemeClr val="dk2"/>
              </a:buClr>
              <a:buSzPts val="1900"/>
              <a:buFont typeface="Cabin"/>
              <a:buAutoNum type="arabicPeriod"/>
            </a:pPr>
            <a:r>
              <a:rPr lang="en-GB" sz="1900">
                <a:solidFill>
                  <a:schemeClr val="dk2"/>
                </a:solidFill>
                <a:latin typeface="Cabin"/>
                <a:ea typeface="Cabin"/>
                <a:cs typeface="Cabin"/>
                <a:sym typeface="Cabin"/>
              </a:rPr>
              <a:t>Why was Iru worried about not having food? What did God say he was going to do? </a:t>
            </a:r>
            <a:endParaRPr sz="1900">
              <a:solidFill>
                <a:schemeClr val="dk2"/>
              </a:solidFill>
              <a:latin typeface="Cabin"/>
              <a:ea typeface="Cabin"/>
              <a:cs typeface="Cabin"/>
              <a:sym typeface="Cabin"/>
            </a:endParaRPr>
          </a:p>
          <a:p>
            <a:pPr indent="-349250" lvl="0" marL="457200" rtl="0" algn="l">
              <a:spcBef>
                <a:spcPts val="0"/>
              </a:spcBef>
              <a:spcAft>
                <a:spcPts val="0"/>
              </a:spcAft>
              <a:buClr>
                <a:schemeClr val="dk2"/>
              </a:buClr>
              <a:buSzPts val="1900"/>
              <a:buFont typeface="Cabin"/>
              <a:buAutoNum type="arabicPeriod"/>
            </a:pPr>
            <a:r>
              <a:rPr lang="en-GB" sz="1900">
                <a:solidFill>
                  <a:schemeClr val="dk2"/>
                </a:solidFill>
                <a:latin typeface="Cabin"/>
                <a:ea typeface="Cabin"/>
                <a:cs typeface="Cabin"/>
                <a:sym typeface="Cabin"/>
              </a:rPr>
              <a:t>Why do you think God told the people only to take enough for the day not to try to keep loads for the future?</a:t>
            </a:r>
            <a:endParaRPr sz="1900">
              <a:solidFill>
                <a:schemeClr val="dk2"/>
              </a:solidFill>
              <a:latin typeface="Cabin"/>
              <a:ea typeface="Cabin"/>
              <a:cs typeface="Cabin"/>
              <a:sym typeface="Cab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8"/>
          <p:cNvSpPr txBox="1"/>
          <p:nvPr>
            <p:ph type="title"/>
          </p:nvPr>
        </p:nvSpPr>
        <p:spPr>
          <a:xfrm>
            <a:off x="351900" y="282800"/>
            <a:ext cx="84864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2600"/>
              <a:t>Dependency requires relationship</a:t>
            </a:r>
            <a:endParaRPr sz="2600"/>
          </a:p>
        </p:txBody>
      </p:sp>
      <p:sp>
        <p:nvSpPr>
          <p:cNvPr id="225" name="Google Shape;225;p28"/>
          <p:cNvSpPr txBox="1"/>
          <p:nvPr/>
        </p:nvSpPr>
        <p:spPr>
          <a:xfrm>
            <a:off x="351900" y="3903225"/>
            <a:ext cx="8734200" cy="9546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2"/>
              </a:buClr>
              <a:buSzPts val="2000"/>
              <a:buFont typeface="Cabin"/>
              <a:buChar char="●"/>
            </a:pPr>
            <a:r>
              <a:rPr lang="en-GB" sz="2000">
                <a:solidFill>
                  <a:schemeClr val="dk2"/>
                </a:solidFill>
                <a:latin typeface="Cabin"/>
                <a:ea typeface="Cabin"/>
                <a:cs typeface="Cabin"/>
                <a:sym typeface="Cabin"/>
              </a:rPr>
              <a:t>God wants us to trust him and come to him daily for everything we need - salvation, grace, peace, wisdom</a:t>
            </a:r>
            <a:endParaRPr sz="2000">
              <a:solidFill>
                <a:schemeClr val="dk2"/>
              </a:solidFill>
              <a:latin typeface="Cabin"/>
              <a:ea typeface="Cabin"/>
              <a:cs typeface="Cabin"/>
              <a:sym typeface="Cabin"/>
            </a:endParaRPr>
          </a:p>
        </p:txBody>
      </p:sp>
      <p:pic>
        <p:nvPicPr>
          <p:cNvPr id="226" name="Google Shape;226;p28"/>
          <p:cNvPicPr preferRelativeResize="0"/>
          <p:nvPr/>
        </p:nvPicPr>
        <p:blipFill>
          <a:blip r:embed="rId3">
            <a:alphaModFix/>
          </a:blip>
          <a:stretch>
            <a:fillRect/>
          </a:stretch>
        </p:blipFill>
        <p:spPr>
          <a:xfrm>
            <a:off x="2337000" y="892425"/>
            <a:ext cx="4516212" cy="3010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9"/>
          <p:cNvSpPr txBox="1"/>
          <p:nvPr>
            <p:ph type="title"/>
          </p:nvPr>
        </p:nvSpPr>
        <p:spPr>
          <a:xfrm>
            <a:off x="351900" y="282800"/>
            <a:ext cx="84864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2600"/>
              <a:t>Acts 15 reflections</a:t>
            </a:r>
            <a:endParaRPr sz="2600"/>
          </a:p>
        </p:txBody>
      </p:sp>
      <p:sp>
        <p:nvSpPr>
          <p:cNvPr id="232" name="Google Shape;232;p29"/>
          <p:cNvSpPr txBox="1"/>
          <p:nvPr/>
        </p:nvSpPr>
        <p:spPr>
          <a:xfrm>
            <a:off x="351900" y="1011000"/>
            <a:ext cx="8734200" cy="2439000"/>
          </a:xfrm>
          <a:prstGeom prst="rect">
            <a:avLst/>
          </a:prstGeom>
          <a:noFill/>
          <a:ln>
            <a:noFill/>
          </a:ln>
        </p:spPr>
        <p:txBody>
          <a:bodyPr anchorCtr="0" anchor="t" bIns="91425" lIns="91425" spcFirstLastPara="1" rIns="91425" wrap="square" tIns="91425">
            <a:noAutofit/>
          </a:bodyPr>
          <a:lstStyle/>
          <a:p>
            <a:pPr indent="-393700" lvl="0" marL="457200" rtl="0" algn="l">
              <a:spcBef>
                <a:spcPts val="0"/>
              </a:spcBef>
              <a:spcAft>
                <a:spcPts val="0"/>
              </a:spcAft>
              <a:buClr>
                <a:schemeClr val="dk2"/>
              </a:buClr>
              <a:buSzPts val="2600"/>
              <a:buFont typeface="Cabin"/>
              <a:buChar char="●"/>
            </a:pPr>
            <a:r>
              <a:rPr lang="en-GB" sz="2600">
                <a:solidFill>
                  <a:schemeClr val="dk2"/>
                </a:solidFill>
                <a:latin typeface="Cabin"/>
                <a:ea typeface="Cabin"/>
                <a:cs typeface="Cabin"/>
                <a:sym typeface="Cabin"/>
              </a:rPr>
              <a:t>Liberty - are you burdened?</a:t>
            </a:r>
            <a:endParaRPr sz="2600">
              <a:solidFill>
                <a:schemeClr val="dk2"/>
              </a:solidFill>
              <a:latin typeface="Cabin"/>
              <a:ea typeface="Cabin"/>
              <a:cs typeface="Cabin"/>
              <a:sym typeface="Cabin"/>
            </a:endParaRPr>
          </a:p>
          <a:p>
            <a:pPr indent="-393700" lvl="0" marL="457200" rtl="0" algn="l">
              <a:spcBef>
                <a:spcPts val="1000"/>
              </a:spcBef>
              <a:spcAft>
                <a:spcPts val="0"/>
              </a:spcAft>
              <a:buClr>
                <a:schemeClr val="dk2"/>
              </a:buClr>
              <a:buSzPts val="2600"/>
              <a:buFont typeface="Cabin"/>
              <a:buChar char="●"/>
            </a:pPr>
            <a:r>
              <a:rPr lang="en-GB" sz="2600">
                <a:solidFill>
                  <a:schemeClr val="dk2"/>
                </a:solidFill>
                <a:latin typeface="Cabin"/>
                <a:ea typeface="Cabin"/>
                <a:cs typeface="Cabin"/>
                <a:sym typeface="Cabin"/>
              </a:rPr>
              <a:t>Community - are you living in unity with others?</a:t>
            </a:r>
            <a:endParaRPr sz="2600">
              <a:solidFill>
                <a:schemeClr val="dk2"/>
              </a:solidFill>
              <a:latin typeface="Cabin"/>
              <a:ea typeface="Cabin"/>
              <a:cs typeface="Cabin"/>
              <a:sym typeface="Cabin"/>
            </a:endParaRPr>
          </a:p>
          <a:p>
            <a:pPr indent="-393700" lvl="0" marL="457200" rtl="0" algn="l">
              <a:spcBef>
                <a:spcPts val="1000"/>
              </a:spcBef>
              <a:spcAft>
                <a:spcPts val="0"/>
              </a:spcAft>
              <a:buClr>
                <a:schemeClr val="dk2"/>
              </a:buClr>
              <a:buSzPts val="2600"/>
              <a:buFont typeface="Cabin"/>
              <a:buChar char="●"/>
            </a:pPr>
            <a:r>
              <a:rPr lang="en-GB" sz="2600">
                <a:solidFill>
                  <a:schemeClr val="dk2"/>
                </a:solidFill>
                <a:latin typeface="Cabin"/>
                <a:ea typeface="Cabin"/>
                <a:cs typeface="Cabin"/>
                <a:sym typeface="Cabin"/>
              </a:rPr>
              <a:t>Purity - do you know that God has made you clean? </a:t>
            </a:r>
            <a:endParaRPr sz="2600">
              <a:solidFill>
                <a:schemeClr val="dk2"/>
              </a:solidFill>
              <a:latin typeface="Cabin"/>
              <a:ea typeface="Cabin"/>
              <a:cs typeface="Cabin"/>
              <a:sym typeface="Cabin"/>
            </a:endParaRPr>
          </a:p>
          <a:p>
            <a:pPr indent="-393700" lvl="0" marL="457200" rtl="0" algn="l">
              <a:spcBef>
                <a:spcPts val="1000"/>
              </a:spcBef>
              <a:spcAft>
                <a:spcPts val="1000"/>
              </a:spcAft>
              <a:buClr>
                <a:schemeClr val="dk2"/>
              </a:buClr>
              <a:buSzPts val="2600"/>
              <a:buFont typeface="Cabin"/>
              <a:buChar char="●"/>
            </a:pPr>
            <a:r>
              <a:rPr lang="en-GB" sz="2600">
                <a:solidFill>
                  <a:schemeClr val="dk2"/>
                </a:solidFill>
                <a:latin typeface="Cabin"/>
                <a:ea typeface="Cabin"/>
                <a:cs typeface="Cabin"/>
                <a:sym typeface="Cabin"/>
              </a:rPr>
              <a:t>How can you live a life more dependent on Him?</a:t>
            </a:r>
            <a:endParaRPr sz="2600">
              <a:solidFill>
                <a:schemeClr val="dk2"/>
              </a:solidFill>
              <a:latin typeface="Cabin"/>
              <a:ea typeface="Cabin"/>
              <a:cs typeface="Cabin"/>
              <a:sym typeface="Cab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