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18858F-72ED-46E8-999F-625D4ACF1288}" v="32" dt="2023-03-10T16:40:19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8242" autoAdjust="0"/>
  </p:normalViewPr>
  <p:slideViewPr>
    <p:cSldViewPr snapToGrid="0">
      <p:cViewPr varScale="1">
        <p:scale>
          <a:sx n="59" d="100"/>
          <a:sy n="59" d="100"/>
        </p:scale>
        <p:origin x="95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Singleton" userId="ed30f70c-d3c1-4249-8fa6-4040a40814f7" providerId="ADAL" clId="{A118858F-72ED-46E8-999F-625D4ACF1288}"/>
    <pc:docChg chg="modSld">
      <pc:chgData name="Jamie Singleton" userId="ed30f70c-d3c1-4249-8fa6-4040a40814f7" providerId="ADAL" clId="{A118858F-72ED-46E8-999F-625D4ACF1288}" dt="2023-03-10T16:40:19.840" v="46" actId="20577"/>
      <pc:docMkLst>
        <pc:docMk/>
      </pc:docMkLst>
      <pc:sldChg chg="modSp mod">
        <pc:chgData name="Jamie Singleton" userId="ed30f70c-d3c1-4249-8fa6-4040a40814f7" providerId="ADAL" clId="{A118858F-72ED-46E8-999F-625D4ACF1288}" dt="2023-03-10T11:31:40.298" v="14" actId="114"/>
        <pc:sldMkLst>
          <pc:docMk/>
          <pc:sldMk cId="2136813236" sldId="258"/>
        </pc:sldMkLst>
        <pc:spChg chg="mod">
          <ac:chgData name="Jamie Singleton" userId="ed30f70c-d3c1-4249-8fa6-4040a40814f7" providerId="ADAL" clId="{A118858F-72ED-46E8-999F-625D4ACF1288}" dt="2023-03-10T11:31:40.298" v="14" actId="114"/>
          <ac:spMkLst>
            <pc:docMk/>
            <pc:sldMk cId="2136813236" sldId="258"/>
            <ac:spMk id="2" creationId="{55B025D3-07F7-1CD0-A99C-792FD6689D77}"/>
          </ac:spMkLst>
        </pc:spChg>
      </pc:sldChg>
      <pc:sldChg chg="modSp">
        <pc:chgData name="Jamie Singleton" userId="ed30f70c-d3c1-4249-8fa6-4040a40814f7" providerId="ADAL" clId="{A118858F-72ED-46E8-999F-625D4ACF1288}" dt="2023-03-10T16:40:19.840" v="46" actId="20577"/>
        <pc:sldMkLst>
          <pc:docMk/>
          <pc:sldMk cId="4127744731" sldId="263"/>
        </pc:sldMkLst>
        <pc:spChg chg="mod">
          <ac:chgData name="Jamie Singleton" userId="ed30f70c-d3c1-4249-8fa6-4040a40814f7" providerId="ADAL" clId="{A118858F-72ED-46E8-999F-625D4ACF1288}" dt="2023-03-10T16:40:19.840" v="46" actId="20577"/>
          <ac:spMkLst>
            <pc:docMk/>
            <pc:sldMk cId="4127744731" sldId="263"/>
            <ac:spMk id="3" creationId="{330A0CA5-A969-08B7-BBD8-896483FBA0E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028F4-FF96-4748-B26F-AAFFF82EE038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3BA30-7767-4623-B000-04A7A3EB01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398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solidFill>
                  <a:srgbClr val="00132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00132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Imagine - What would it look like when LAF is happening in your life?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you ask God to plant a seed of enduring passion for the vision? A motivational force? A great project from which you can’t come down?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33BA30-7767-4623-B000-04A7A3EB013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862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7C44-A7BA-5FB2-82C7-5A95A2A46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848C7-1CA1-2ECA-D9ED-886282983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6A027-9DAB-FBC9-F2D0-227F9617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C857A-87C0-D7FB-E33E-A096B77A4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A0538-DC4F-095F-467B-6ED703F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66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4F71-6781-7A84-42A8-24EC3A893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28685-C26F-025A-25A1-16AC52045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C151C-B32A-E482-4C46-4FB36E65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C4E82-68A6-FD80-FEC2-CF9ECFC62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99645-0A41-D857-65F4-BF17C344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93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7922-5B9E-FE51-C703-2CFF8CA36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9DA0D-70D6-FB41-9B05-F484EAC2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8D27E-F703-04C1-508E-F73FB563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C43A6-8F58-C2E9-87A5-4551A9B1D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2EF05-F6E4-AF40-3489-538A0CCB6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7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EC6E0-80E6-7F3A-C4B3-E601C4C47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A92EA-26C2-C46F-D6F9-0CCCC09BA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03508-EAF7-BDCA-0368-3AC2155B6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C4619-7679-6B6A-D3FE-1C510C6AF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29F9F-BD11-5640-1AD2-7EC77E07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2C5BB-BC70-0155-B420-67282A5CC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08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47FF-9FB6-27E4-6F23-108C1250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825D7-2815-7015-4580-4D106A6C0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4049B-ABD6-9572-0EDE-85179B35A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11A98E-0D2A-2492-1C2F-8378D70533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A51494-F740-D330-5CCF-E6156A5D5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CEE6AE-C6BC-B27E-CA3D-CA6A6E739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B777D-0B55-FB63-8CD0-F43282651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AD4A08-0FFF-AA18-C942-A05AEED6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63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C8AE-0D40-490D-4EE9-6D757F19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D34DE-5361-EF4F-A34C-BB4CF090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45524-434F-2AB5-C9E5-3AB9B22E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23D49-A999-7A5B-0AF8-8CD89EC2E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88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8BD20B-62C4-B3DD-D743-4F6C6814D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11B38-BD49-AD34-5358-B24CBC1F2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C2FE7-F666-0156-8F72-A6DADE361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24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187DF-1869-28E2-70A4-AB5D6835B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1B846-E370-9F48-A11B-9A58273B1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83DF5-AC60-DFD1-5AD5-DC709AF6F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742FC7-AEB6-A2F0-54E3-291DACC7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8CE0C9-D258-78EF-CB15-97BA5F8DB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0A54A8-8791-9289-BCA0-39A2BB3BD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541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09D48-34B7-DBC0-6BB0-B243E47C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64B7E-EA1B-C891-1F39-0ADE153D3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1E60A-2923-99FB-ABA7-9776DDE18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359CD-9F18-C198-44B5-DC88CE949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D91FF-7586-D60B-A54A-914565888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62A41-7B66-7D68-A9BF-1F5BA772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62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033-7F2D-CD6A-56AA-24F5F9AAE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692EB-CDD2-1594-3250-BAF26CD53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200DD-4867-B2BE-F859-20FCD819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9E573-95F7-D954-23DD-9F6109FB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63F0E-7814-7884-FD98-09353D7A1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845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9C0CD2-5379-8B41-F8B9-C66897BED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3E622-BEAA-900E-1B49-C8B667877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7BA8D-D868-2A26-041D-97F90320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8A7A2-1192-51F4-3EFD-FE0C5B4D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77DBD-110E-5860-5E48-AC287C390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70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337D9B-2C4E-1C4D-7530-11BA8D3B3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646D2-61F0-69B0-5E1D-FEB8D66D9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C18D5-5FFA-1ABD-243D-90CB6E4589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AD95E-7D57-4C94-BF60-E62D29C3A06C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CBBB0-043A-DAA7-89F3-C5777C244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F53A2-6833-AEFE-D46C-FDB7AE7A3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1ED4-1F33-4196-A278-B2795E628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71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iblehub.com/joshua/14-11.htm" TargetMode="External"/><Relationship Id="rId2" Type="http://schemas.openxmlformats.org/officeDocument/2006/relationships/hyperlink" Target="http://biblehub.com/joshua/14-10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hub.com/joshua/14-12.ht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ision 6 – A Vision of our Time - St Cuthbert's, Fulwood">
            <a:extLst>
              <a:ext uri="{FF2B5EF4-FFF2-40B4-BE49-F238E27FC236}">
                <a16:creationId xmlns:a16="http://schemas.microsoft.com/office/drawing/2014/main" id="{739F5445-DDA4-D504-555A-D287ABA3D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-2622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982377-1A38-8376-C2BC-05BAC571F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51" y="-59636"/>
            <a:ext cx="7620758" cy="1707063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</a:rPr>
              <a:t>Response to Battle Cry: Passion for the 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00611C-D5DC-51D9-C7E5-7E3455749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646582" y="1707063"/>
            <a:ext cx="6323085" cy="1098395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FFFF"/>
                </a:solidFill>
              </a:rPr>
              <a:t>12</a:t>
            </a:r>
            <a:r>
              <a:rPr lang="en-GB" sz="2800" baseline="30000" dirty="0">
                <a:solidFill>
                  <a:srgbClr val="FFFFFF"/>
                </a:solidFill>
              </a:rPr>
              <a:t>th</a:t>
            </a:r>
            <a:r>
              <a:rPr lang="en-GB" sz="2800" dirty="0">
                <a:solidFill>
                  <a:srgbClr val="FFFFFF"/>
                </a:solidFill>
              </a:rPr>
              <a:t> March 2023</a:t>
            </a:r>
          </a:p>
        </p:txBody>
      </p:sp>
    </p:spTree>
    <p:extLst>
      <p:ext uri="{BB962C8B-B14F-4D97-AF65-F5344CB8AC3E}">
        <p14:creationId xmlns:p14="http://schemas.microsoft.com/office/powerpoint/2010/main" val="3276541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0B6AC-EDCC-EA04-FDD4-591E59216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What does passion look like?</a:t>
            </a:r>
          </a:p>
        </p:txBody>
      </p:sp>
      <p:pic>
        <p:nvPicPr>
          <p:cNvPr id="4" name="Blackcurrant Tango Commercial [odCBml5TuNI]">
            <a:hlinkClick r:id="" action="ppaction://media"/>
            <a:extLst>
              <a:ext uri="{FF2B5EF4-FFF2-40B4-BE49-F238E27FC236}">
                <a16:creationId xmlns:a16="http://schemas.microsoft.com/office/drawing/2014/main" id="{AD704AAB-1E4F-EAFE-5FE4-BA516C59D6C0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8146" end="828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</p:spTree>
    <p:extLst>
      <p:ext uri="{BB962C8B-B14F-4D97-AF65-F5344CB8AC3E}">
        <p14:creationId xmlns:p14="http://schemas.microsoft.com/office/powerpoint/2010/main" val="88878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025D3-07F7-1CD0-A99C-792FD6689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122" y="2717522"/>
            <a:ext cx="909575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“What drives you? </a:t>
            </a:r>
            <a:br>
              <a:rPr lang="en-GB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was the last time you got up at 4 in the morning for something you believed in passionately?”</a:t>
            </a:r>
            <a:br>
              <a:rPr lang="en-GB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Ray Gardner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2136813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3DAA-D8AB-A093-9D2E-82B8CE8E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My passion (origin story)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2EA31-2637-3260-6111-32BB4FCA297C}"/>
              </a:ext>
            </a:extLst>
          </p:cNvPr>
          <p:cNvSpPr txBox="1"/>
          <p:nvPr/>
        </p:nvSpPr>
        <p:spPr>
          <a:xfrm>
            <a:off x="1753774" y="5662626"/>
            <a:ext cx="10032608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4400" i="1" dirty="0">
                <a:latin typeface="+mj-lt"/>
                <a:ea typeface="+mj-ea"/>
                <a:cs typeface="+mj-cs"/>
              </a:rPr>
              <a:t>…Passion for the vision continues to this day</a:t>
            </a:r>
          </a:p>
        </p:txBody>
      </p:sp>
    </p:spTree>
    <p:extLst>
      <p:ext uri="{BB962C8B-B14F-4D97-AF65-F5344CB8AC3E}">
        <p14:creationId xmlns:p14="http://schemas.microsoft.com/office/powerpoint/2010/main" val="136383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77F9A-16A4-0D4D-2FED-697B7BFC1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Seeking an Enduring Passion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F5257-9BFA-016B-73EE-0C20C82C8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6473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Caleb</a:t>
            </a:r>
          </a:p>
          <a:p>
            <a:r>
              <a:rPr lang="en-GB" dirty="0"/>
              <a:t>Part of Exodus from Egypt</a:t>
            </a:r>
          </a:p>
          <a:p>
            <a:r>
              <a:rPr lang="en-GB" dirty="0"/>
              <a:t>One of 12 sent to spy out Canaan</a:t>
            </a:r>
          </a:p>
          <a:p>
            <a:r>
              <a:rPr lang="en-GB" dirty="0"/>
              <a:t>One of 2 spies who argued in favour of taking the land</a:t>
            </a:r>
          </a:p>
          <a:p>
            <a:r>
              <a:rPr lang="en-GB" dirty="0"/>
              <a:t>One of 2 from the Exodus generation to enter the land</a:t>
            </a:r>
          </a:p>
          <a:p>
            <a:r>
              <a:rPr lang="en-GB" dirty="0"/>
              <a:t>Participated in the conquest of Canaan</a:t>
            </a:r>
          </a:p>
        </p:txBody>
      </p:sp>
      <p:pic>
        <p:nvPicPr>
          <p:cNvPr id="3074" name="Picture 2" descr="7. Caleb: Give Me This Mountain (Joshua 14:6-15). Joshua: Courageous  Discipleship. JesusWalk Bible Study Series">
            <a:extLst>
              <a:ext uri="{FF2B5EF4-FFF2-40B4-BE49-F238E27FC236}">
                <a16:creationId xmlns:a16="http://schemas.microsoft.com/office/drawing/2014/main" id="{26C23D51-765D-FBA0-ACC4-46319E3F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422" y="1571653"/>
            <a:ext cx="2698477" cy="479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85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F85619-1B1A-786F-0F66-1316EBDDA840}"/>
              </a:ext>
            </a:extLst>
          </p:cNvPr>
          <p:cNvSpPr txBox="1"/>
          <p:nvPr/>
        </p:nvSpPr>
        <p:spPr>
          <a:xfrm>
            <a:off x="461175" y="1001352"/>
            <a:ext cx="11139777" cy="472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2800" b="1" i="1" u="sng" dirty="0">
                <a:solidFill>
                  <a:srgbClr val="008AE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10</a:t>
            </a:r>
            <a:r>
              <a:rPr lang="en-GB" sz="2800" i="1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“Now then, just as the </a:t>
            </a:r>
            <a:r>
              <a:rPr lang="en-GB" sz="2800" i="1" cap="small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GB" sz="2800" i="1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promised, he has kept me alive for forty-five years since the time he said this to Moses, while Israel moved about in the wilderness. So here I am today, eighty-five years old! </a:t>
            </a:r>
            <a:r>
              <a:rPr lang="en-GB" sz="2800" b="1" i="1" u="sng" dirty="0">
                <a:solidFill>
                  <a:srgbClr val="008AE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11</a:t>
            </a:r>
            <a:r>
              <a:rPr lang="en-GB" sz="2800" i="1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am still as strong today as the day Moses sent me out; I’m just as vigorous to go out to battle now as I was then. </a:t>
            </a:r>
            <a:r>
              <a:rPr lang="en-GB" sz="2800" b="1" i="1" u="sng" dirty="0">
                <a:solidFill>
                  <a:srgbClr val="008AE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12</a:t>
            </a:r>
            <a:r>
              <a:rPr lang="en-GB" sz="2800" i="1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Now give me this hill country that the </a:t>
            </a:r>
            <a:r>
              <a:rPr lang="en-GB" sz="2800" i="1" cap="small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GB" sz="2800" i="1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promised me that day. You yourself heard then that the </a:t>
            </a:r>
            <a:r>
              <a:rPr lang="en-GB" sz="2800" i="1" dirty="0" err="1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Anakites</a:t>
            </a:r>
            <a:r>
              <a:rPr lang="en-GB" sz="2800" i="1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were there and their cities were large and fortified, but, the </a:t>
            </a:r>
            <a:r>
              <a:rPr lang="en-GB" sz="2800" i="1" cap="small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GB" sz="2800" i="1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helping me, I will drive them out just as he said.”</a:t>
            </a:r>
            <a:endParaRPr lang="en-GB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Josh 14:10-12</a:t>
            </a:r>
          </a:p>
        </p:txBody>
      </p:sp>
    </p:spTree>
    <p:extLst>
      <p:ext uri="{BB962C8B-B14F-4D97-AF65-F5344CB8AC3E}">
        <p14:creationId xmlns:p14="http://schemas.microsoft.com/office/powerpoint/2010/main" val="1615111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32731-9572-EB60-87CD-27E5F6368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Hebron (hill country)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019EA-1031-DB4B-18C9-C5C7BE862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</a:pPr>
            <a:r>
              <a:rPr lang="en-GB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One of oldest continuously inhabited cities in world </a:t>
            </a:r>
          </a:p>
          <a:p>
            <a:pPr>
              <a:lnSpc>
                <a:spcPct val="107000"/>
              </a:lnSpc>
            </a:pPr>
            <a:r>
              <a:rPr lang="en-GB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27 miles south-west of Jerusalem</a:t>
            </a:r>
            <a:endParaRPr lang="en-GB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Inhabited by </a:t>
            </a:r>
            <a:r>
              <a:rPr lang="en-GB" dirty="0" err="1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Anakites</a:t>
            </a:r>
            <a:r>
              <a:rPr lang="en-GB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= giants</a:t>
            </a:r>
          </a:p>
          <a:p>
            <a:pPr>
              <a:lnSpc>
                <a:spcPct val="107000"/>
              </a:lnSpc>
            </a:pPr>
            <a:r>
              <a:rPr lang="en-GB" dirty="0"/>
              <a:t>H</a:t>
            </a:r>
            <a:r>
              <a:rPr lang="en-GB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ill country – easier to defend</a:t>
            </a:r>
            <a:endParaRPr lang="en-GB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Large cities = lots of defenders</a:t>
            </a:r>
          </a:p>
          <a:p>
            <a:pPr>
              <a:lnSpc>
                <a:spcPct val="107000"/>
              </a:lnSpc>
            </a:pPr>
            <a:r>
              <a:rPr lang="en-GB" dirty="0">
                <a:solidFill>
                  <a:srgbClr val="00132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Fortified defences</a:t>
            </a:r>
            <a:endParaRPr lang="en-GB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6" name="Picture 5" descr="A picture containing outdoor, rock, mountain, rocky&#10;&#10;Description automatically generated">
            <a:extLst>
              <a:ext uri="{FF2B5EF4-FFF2-40B4-BE49-F238E27FC236}">
                <a16:creationId xmlns:a16="http://schemas.microsoft.com/office/drawing/2014/main" id="{C5A1364C-FBD0-C1E6-7D91-4CB0234175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38" y="2513013"/>
            <a:ext cx="5608763" cy="38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9D1961-FA96-9744-F664-E90E120F9BE2}"/>
              </a:ext>
            </a:extLst>
          </p:cNvPr>
          <p:cNvSpPr txBox="1"/>
          <p:nvPr/>
        </p:nvSpPr>
        <p:spPr>
          <a:xfrm>
            <a:off x="6182138" y="6391413"/>
            <a:ext cx="6094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0" i="0" dirty="0">
                <a:solidFill>
                  <a:srgbClr val="000000"/>
                </a:solidFill>
                <a:effectLst/>
              </a:rPr>
              <a:t>(Hebron 1857)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2721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891C5-EEDC-D722-326C-CE498D84D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Give me this vision/hill country!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A0CA5-A969-08B7-BBD8-896483FBA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Defining Love, Acceptance &amp; Forgiveness (LAF)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Love = willingness to lay down your life for another</a:t>
            </a:r>
          </a:p>
          <a:p>
            <a:endParaRPr lang="en-GB" dirty="0"/>
          </a:p>
          <a:p>
            <a:r>
              <a:rPr lang="en-GB" dirty="0"/>
              <a:t>Acceptance = receiving someone because Jesus has, no matter your personal judgment of them</a:t>
            </a:r>
          </a:p>
          <a:p>
            <a:endParaRPr lang="en-GB" dirty="0"/>
          </a:p>
          <a:p>
            <a:r>
              <a:rPr lang="en-GB" dirty="0"/>
              <a:t>Forgiveness = releasing someone from your judgment</a:t>
            </a:r>
          </a:p>
        </p:txBody>
      </p:sp>
    </p:spTree>
    <p:extLst>
      <p:ext uri="{BB962C8B-B14F-4D97-AF65-F5344CB8AC3E}">
        <p14:creationId xmlns:p14="http://schemas.microsoft.com/office/powerpoint/2010/main" val="78056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891C5-EEDC-D722-326C-CE498D84D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Give me this vision/hill country!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A0CA5-A969-08B7-BBD8-896483FBA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Love, Acceptance &amp; </a:t>
            </a:r>
            <a:r>
              <a:rPr lang="en-GB" dirty="0" err="1"/>
              <a:t>Fogiveness</a:t>
            </a:r>
            <a:r>
              <a:rPr lang="en-GB" dirty="0"/>
              <a:t> (LAF) = Hill Country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world doesn’t do LAF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world cries out for LAF</a:t>
            </a:r>
          </a:p>
          <a:p>
            <a:pPr lvl="1"/>
            <a:r>
              <a:rPr lang="en-GB" dirty="0" err="1"/>
              <a:t>Arland</a:t>
            </a:r>
            <a:r>
              <a:rPr lang="en-GB" dirty="0"/>
              <a:t> Dean Williams</a:t>
            </a:r>
          </a:p>
          <a:p>
            <a:pPr lvl="1"/>
            <a:r>
              <a:rPr lang="en-GB" dirty="0"/>
              <a:t>Amish Grace</a:t>
            </a:r>
          </a:p>
          <a:p>
            <a:pPr lvl="1"/>
            <a:r>
              <a:rPr lang="en-GB" dirty="0"/>
              <a:t>Mark Sayers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LAF is possible and inevitable </a:t>
            </a:r>
          </a:p>
          <a:p>
            <a:pPr lvl="1"/>
            <a:r>
              <a:rPr lang="en-GB" dirty="0"/>
              <a:t>God’s grand plan – to fill earth with His glory (His attributes on display) &amp; one day it will fill the earth</a:t>
            </a:r>
          </a:p>
          <a:p>
            <a:pPr lvl="1"/>
            <a:r>
              <a:rPr lang="en-GB" dirty="0"/>
              <a:t>The Spirit is doing what He </a:t>
            </a:r>
            <a:r>
              <a:rPr lang="en-GB"/>
              <a:t>has always done</a:t>
            </a:r>
            <a:endParaRPr lang="en-GB" dirty="0"/>
          </a:p>
          <a:p>
            <a:pPr lvl="1"/>
            <a:r>
              <a:rPr lang="en-GB" dirty="0"/>
              <a:t>I’m inspired to collaborate by submitting to Him</a:t>
            </a:r>
          </a:p>
        </p:txBody>
      </p:sp>
    </p:spTree>
    <p:extLst>
      <p:ext uri="{BB962C8B-B14F-4D97-AF65-F5344CB8AC3E}">
        <p14:creationId xmlns:p14="http://schemas.microsoft.com/office/powerpoint/2010/main" val="412774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8650-6E78-F367-CEC8-40468F07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5A9EE-DA41-CC97-490B-29222A434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Imagine: what would it look like if LAF was to be expressed more in your life?</a:t>
            </a:r>
          </a:p>
          <a:p>
            <a:endParaRPr lang="en-GB" dirty="0"/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Ask God to plant a seed of enduring passion for the vision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019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486</Words>
  <Application>Microsoft Office PowerPoint</Application>
  <PresentationFormat>Widescreen</PresentationFormat>
  <Paragraphs>51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Office Theme</vt:lpstr>
      <vt:lpstr>Response to Battle Cry: Passion for the Vision</vt:lpstr>
      <vt:lpstr>What does passion look like?</vt:lpstr>
      <vt:lpstr>“What drives you?  When was the last time you got up at 4 in the morning for something you believed in passionately?” - Ray Gardner</vt:lpstr>
      <vt:lpstr>My passion (origin story)</vt:lpstr>
      <vt:lpstr>Seeking an Enduring Passion</vt:lpstr>
      <vt:lpstr>PowerPoint Presentation</vt:lpstr>
      <vt:lpstr>Hebron (hill country)</vt:lpstr>
      <vt:lpstr>Give me this vision/hill country!</vt:lpstr>
      <vt:lpstr>Give me this vision/hill country!</vt:lpstr>
      <vt:lpstr>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Response to Battle Cry: Passion for the Vision</dc:title>
  <dc:creator>Jamie Singleton</dc:creator>
  <cp:lastModifiedBy>Jamie Singleton</cp:lastModifiedBy>
  <cp:revision>10</cp:revision>
  <dcterms:created xsi:type="dcterms:W3CDTF">2023-03-09T09:09:42Z</dcterms:created>
  <dcterms:modified xsi:type="dcterms:W3CDTF">2023-03-10T16:40:22Z</dcterms:modified>
</cp:coreProperties>
</file>